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523" r:id="rId3"/>
    <p:sldId id="470" r:id="rId4"/>
    <p:sldId id="264" r:id="rId5"/>
    <p:sldId id="467" r:id="rId6"/>
    <p:sldId id="257" r:id="rId7"/>
    <p:sldId id="261" r:id="rId8"/>
    <p:sldId id="260" r:id="rId9"/>
    <p:sldId id="469" r:id="rId10"/>
    <p:sldId id="263" r:id="rId11"/>
    <p:sldId id="311" r:id="rId12"/>
    <p:sldId id="313" r:id="rId13"/>
    <p:sldId id="468" r:id="rId14"/>
    <p:sldId id="501" r:id="rId15"/>
    <p:sldId id="472" r:id="rId16"/>
    <p:sldId id="497" r:id="rId17"/>
    <p:sldId id="471" r:id="rId18"/>
    <p:sldId id="499" r:id="rId19"/>
    <p:sldId id="511" r:id="rId20"/>
    <p:sldId id="504" r:id="rId21"/>
    <p:sldId id="502" r:id="rId22"/>
    <p:sldId id="503" r:id="rId23"/>
    <p:sldId id="506" r:id="rId24"/>
    <p:sldId id="522" r:id="rId25"/>
    <p:sldId id="524" r:id="rId26"/>
    <p:sldId id="475" r:id="rId27"/>
    <p:sldId id="505" r:id="rId28"/>
    <p:sldId id="510" r:id="rId29"/>
    <p:sldId id="474" r:id="rId30"/>
    <p:sldId id="507" r:id="rId31"/>
    <p:sldId id="52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171A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26"/>
    <p:restoredTop sz="96197"/>
  </p:normalViewPr>
  <p:slideViewPr>
    <p:cSldViewPr snapToGrid="0" snapToObjects="1" showGuides="1">
      <p:cViewPr varScale="1">
        <p:scale>
          <a:sx n="105" d="100"/>
          <a:sy n="105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5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43DEE-3CF0-124F-9228-507003730488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</dgm:pt>
    <dgm:pt modelId="{5B6732C5-1C02-414D-BC29-7C6CC6179ACD}">
      <dgm:prSet phldrT="[Text]"/>
      <dgm:spPr/>
      <dgm:t>
        <a:bodyPr/>
        <a:lstStyle/>
        <a:p>
          <a:r>
            <a:rPr lang="en-US" b="0" i="0" dirty="0" err="1">
              <a:latin typeface="Montserrat" pitchFamily="2" charset="77"/>
            </a:rPr>
            <a:t>Métodos</a:t>
          </a:r>
          <a:r>
            <a:rPr lang="en-US" b="0" i="0" dirty="0">
              <a:latin typeface="Montserrat" pitchFamily="2" charset="77"/>
            </a:rPr>
            <a:t> </a:t>
          </a:r>
          <a:r>
            <a:rPr lang="en-US" b="0" i="0" dirty="0" err="1">
              <a:latin typeface="Montserrat" pitchFamily="2" charset="77"/>
            </a:rPr>
            <a:t>Computacionales</a:t>
          </a:r>
          <a:endParaRPr lang="en-US" b="0" i="0" dirty="0">
            <a:latin typeface="Montserrat" pitchFamily="2" charset="77"/>
          </a:endParaRPr>
        </a:p>
      </dgm:t>
    </dgm:pt>
    <dgm:pt modelId="{C94701C6-FDD3-B34A-B043-72C5450D41E3}" type="parTrans" cxnId="{6F970D96-13DC-3C40-A6B6-553C58DE53F3}">
      <dgm:prSet/>
      <dgm:spPr/>
      <dgm:t>
        <a:bodyPr/>
        <a:lstStyle/>
        <a:p>
          <a:endParaRPr lang="en-US" b="0" i="0">
            <a:latin typeface="Montserrat" pitchFamily="2" charset="77"/>
          </a:endParaRPr>
        </a:p>
      </dgm:t>
    </dgm:pt>
    <dgm:pt modelId="{4B3BD501-2793-1041-920B-09E2222F6803}" type="sibTrans" cxnId="{6F970D96-13DC-3C40-A6B6-553C58DE53F3}">
      <dgm:prSet/>
      <dgm:spPr/>
      <dgm:t>
        <a:bodyPr/>
        <a:lstStyle/>
        <a:p>
          <a:endParaRPr lang="en-US" b="0" i="0">
            <a:latin typeface="Montserrat" pitchFamily="2" charset="77"/>
          </a:endParaRPr>
        </a:p>
      </dgm:t>
    </dgm:pt>
    <dgm:pt modelId="{1A387555-B3EF-CC43-B1F3-7F76D00AC5F7}">
      <dgm:prSet phldrT="[Text]"/>
      <dgm:spPr/>
      <dgm:t>
        <a:bodyPr/>
        <a:lstStyle/>
        <a:p>
          <a:r>
            <a:rPr lang="en-US" b="0" i="0" dirty="0" err="1">
              <a:latin typeface="Montserrat" pitchFamily="2" charset="77"/>
            </a:rPr>
            <a:t>Estadística</a:t>
          </a:r>
          <a:r>
            <a:rPr lang="en-US" b="0" i="0" dirty="0">
              <a:latin typeface="Montserrat" pitchFamily="2" charset="77"/>
            </a:rPr>
            <a:t> y </a:t>
          </a:r>
          <a:r>
            <a:rPr lang="en-US" b="0" i="0" dirty="0" err="1">
              <a:latin typeface="Montserrat" pitchFamily="2" charset="77"/>
            </a:rPr>
            <a:t>Matemáticas</a:t>
          </a:r>
          <a:endParaRPr lang="en-US" b="0" i="0" dirty="0">
            <a:latin typeface="Montserrat" pitchFamily="2" charset="77"/>
          </a:endParaRPr>
        </a:p>
      </dgm:t>
    </dgm:pt>
    <dgm:pt modelId="{4E05A3C8-8152-F945-A930-FA6465A224A3}" type="parTrans" cxnId="{262580FF-FFC6-BB4A-99F5-39423384D7AA}">
      <dgm:prSet/>
      <dgm:spPr/>
      <dgm:t>
        <a:bodyPr/>
        <a:lstStyle/>
        <a:p>
          <a:endParaRPr lang="en-US" b="0" i="0">
            <a:latin typeface="Montserrat" pitchFamily="2" charset="77"/>
          </a:endParaRPr>
        </a:p>
      </dgm:t>
    </dgm:pt>
    <dgm:pt modelId="{4572DD17-B5F4-514B-83F3-AA335322628B}" type="sibTrans" cxnId="{262580FF-FFC6-BB4A-99F5-39423384D7AA}">
      <dgm:prSet/>
      <dgm:spPr/>
      <dgm:t>
        <a:bodyPr/>
        <a:lstStyle/>
        <a:p>
          <a:endParaRPr lang="en-US" b="0" i="0">
            <a:latin typeface="Montserrat" pitchFamily="2" charset="77"/>
          </a:endParaRPr>
        </a:p>
      </dgm:t>
    </dgm:pt>
    <dgm:pt modelId="{D1300E0C-47D1-1A41-88DC-0135284DE9A0}">
      <dgm:prSet phldrT="[Text]"/>
      <dgm:spPr/>
      <dgm:t>
        <a:bodyPr/>
        <a:lstStyle/>
        <a:p>
          <a:r>
            <a:rPr lang="en-US" b="0" i="0" dirty="0">
              <a:latin typeface="Montserrat" pitchFamily="2" charset="77"/>
            </a:rPr>
            <a:t>Area de </a:t>
          </a:r>
          <a:r>
            <a:rPr lang="en-US" b="0" i="0" dirty="0" err="1">
              <a:latin typeface="Montserrat" pitchFamily="2" charset="77"/>
            </a:rPr>
            <a:t>Especialidad</a:t>
          </a:r>
          <a:endParaRPr lang="en-US" b="0" i="0" dirty="0">
            <a:latin typeface="Montserrat" pitchFamily="2" charset="77"/>
          </a:endParaRPr>
        </a:p>
      </dgm:t>
    </dgm:pt>
    <dgm:pt modelId="{850EA3D6-FB1F-234E-96AE-027E8E46644E}" type="parTrans" cxnId="{7EBE6D56-245D-1B4A-AF52-3ECC6905629A}">
      <dgm:prSet/>
      <dgm:spPr/>
      <dgm:t>
        <a:bodyPr/>
        <a:lstStyle/>
        <a:p>
          <a:endParaRPr lang="en-US" b="0" i="0">
            <a:latin typeface="Montserrat" pitchFamily="2" charset="77"/>
          </a:endParaRPr>
        </a:p>
      </dgm:t>
    </dgm:pt>
    <dgm:pt modelId="{ED90A574-32D8-1C44-BB9B-96E931D3BD2E}" type="sibTrans" cxnId="{7EBE6D56-245D-1B4A-AF52-3ECC6905629A}">
      <dgm:prSet/>
      <dgm:spPr/>
      <dgm:t>
        <a:bodyPr/>
        <a:lstStyle/>
        <a:p>
          <a:endParaRPr lang="en-US" b="0" i="0">
            <a:latin typeface="Montserrat" pitchFamily="2" charset="77"/>
          </a:endParaRPr>
        </a:p>
      </dgm:t>
    </dgm:pt>
    <dgm:pt modelId="{D4D3AB9A-BF01-B646-A40D-8E666D0B9CD1}" type="pres">
      <dgm:prSet presAssocID="{8A943DEE-3CF0-124F-9228-507003730488}" presName="compositeShape" presStyleCnt="0">
        <dgm:presLayoutVars>
          <dgm:chMax val="7"/>
          <dgm:dir/>
          <dgm:resizeHandles val="exact"/>
        </dgm:presLayoutVars>
      </dgm:prSet>
      <dgm:spPr/>
    </dgm:pt>
    <dgm:pt modelId="{BDFE8758-1AAA-1243-A07A-44690C67170A}" type="pres">
      <dgm:prSet presAssocID="{5B6732C5-1C02-414D-BC29-7C6CC6179ACD}" presName="circ1" presStyleLbl="vennNode1" presStyleIdx="0" presStyleCnt="3"/>
      <dgm:spPr/>
    </dgm:pt>
    <dgm:pt modelId="{3DCED71A-FB3A-8A44-BD2B-4EF5D6CE9929}" type="pres">
      <dgm:prSet presAssocID="{5B6732C5-1C02-414D-BC29-7C6CC6179AC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2A9A088-DCC8-B347-BD2D-46194C7322C7}" type="pres">
      <dgm:prSet presAssocID="{1A387555-B3EF-CC43-B1F3-7F76D00AC5F7}" presName="circ2" presStyleLbl="vennNode1" presStyleIdx="1" presStyleCnt="3"/>
      <dgm:spPr/>
    </dgm:pt>
    <dgm:pt modelId="{40F3F0DD-B092-D54E-B51D-6994AB98216C}" type="pres">
      <dgm:prSet presAssocID="{1A387555-B3EF-CC43-B1F3-7F76D00AC5F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ED1A6A-22E2-E248-AC4C-5DD4554737CB}" type="pres">
      <dgm:prSet presAssocID="{D1300E0C-47D1-1A41-88DC-0135284DE9A0}" presName="circ3" presStyleLbl="vennNode1" presStyleIdx="2" presStyleCnt="3"/>
      <dgm:spPr/>
    </dgm:pt>
    <dgm:pt modelId="{6EEC9C61-0183-C140-BD58-C8EC08280C86}" type="pres">
      <dgm:prSet presAssocID="{D1300E0C-47D1-1A41-88DC-0135284DE9A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4BC8C16-DCA2-B649-AF46-5355F8079D60}" type="presOf" srcId="{5B6732C5-1C02-414D-BC29-7C6CC6179ACD}" destId="{3DCED71A-FB3A-8A44-BD2B-4EF5D6CE9929}" srcOrd="1" destOrd="0" presId="urn:microsoft.com/office/officeart/2005/8/layout/venn1"/>
    <dgm:cxn modelId="{5F981523-2848-054F-97B6-195F466CE6EF}" type="presOf" srcId="{1A387555-B3EF-CC43-B1F3-7F76D00AC5F7}" destId="{72A9A088-DCC8-B347-BD2D-46194C7322C7}" srcOrd="0" destOrd="0" presId="urn:microsoft.com/office/officeart/2005/8/layout/venn1"/>
    <dgm:cxn modelId="{88379F28-47F5-1443-AFE2-719701ABF25F}" type="presOf" srcId="{8A943DEE-3CF0-124F-9228-507003730488}" destId="{D4D3AB9A-BF01-B646-A40D-8E666D0B9CD1}" srcOrd="0" destOrd="0" presId="urn:microsoft.com/office/officeart/2005/8/layout/venn1"/>
    <dgm:cxn modelId="{9C57832E-9CD5-AE4C-91A0-21102496E700}" type="presOf" srcId="{5B6732C5-1C02-414D-BC29-7C6CC6179ACD}" destId="{BDFE8758-1AAA-1243-A07A-44690C67170A}" srcOrd="0" destOrd="0" presId="urn:microsoft.com/office/officeart/2005/8/layout/venn1"/>
    <dgm:cxn modelId="{175D5648-75BB-8044-8BA5-F578752EEAE3}" type="presOf" srcId="{D1300E0C-47D1-1A41-88DC-0135284DE9A0}" destId="{6EEC9C61-0183-C140-BD58-C8EC08280C86}" srcOrd="1" destOrd="0" presId="urn:microsoft.com/office/officeart/2005/8/layout/venn1"/>
    <dgm:cxn modelId="{7EBE6D56-245D-1B4A-AF52-3ECC6905629A}" srcId="{8A943DEE-3CF0-124F-9228-507003730488}" destId="{D1300E0C-47D1-1A41-88DC-0135284DE9A0}" srcOrd="2" destOrd="0" parTransId="{850EA3D6-FB1F-234E-96AE-027E8E46644E}" sibTransId="{ED90A574-32D8-1C44-BB9B-96E931D3BD2E}"/>
    <dgm:cxn modelId="{F8CB6774-225A-B241-9B93-66CE62B1C365}" type="presOf" srcId="{D1300E0C-47D1-1A41-88DC-0135284DE9A0}" destId="{19ED1A6A-22E2-E248-AC4C-5DD4554737CB}" srcOrd="0" destOrd="0" presId="urn:microsoft.com/office/officeart/2005/8/layout/venn1"/>
    <dgm:cxn modelId="{D7D4F695-6D55-DF42-ADC4-C773632C0126}" type="presOf" srcId="{1A387555-B3EF-CC43-B1F3-7F76D00AC5F7}" destId="{40F3F0DD-B092-D54E-B51D-6994AB98216C}" srcOrd="1" destOrd="0" presId="urn:microsoft.com/office/officeart/2005/8/layout/venn1"/>
    <dgm:cxn modelId="{6F970D96-13DC-3C40-A6B6-553C58DE53F3}" srcId="{8A943DEE-3CF0-124F-9228-507003730488}" destId="{5B6732C5-1C02-414D-BC29-7C6CC6179ACD}" srcOrd="0" destOrd="0" parTransId="{C94701C6-FDD3-B34A-B043-72C5450D41E3}" sibTransId="{4B3BD501-2793-1041-920B-09E2222F6803}"/>
    <dgm:cxn modelId="{262580FF-FFC6-BB4A-99F5-39423384D7AA}" srcId="{8A943DEE-3CF0-124F-9228-507003730488}" destId="{1A387555-B3EF-CC43-B1F3-7F76D00AC5F7}" srcOrd="1" destOrd="0" parTransId="{4E05A3C8-8152-F945-A930-FA6465A224A3}" sibTransId="{4572DD17-B5F4-514B-83F3-AA335322628B}"/>
    <dgm:cxn modelId="{C271D2B1-2C9A-2946-B1CB-899375CF711A}" type="presParOf" srcId="{D4D3AB9A-BF01-B646-A40D-8E666D0B9CD1}" destId="{BDFE8758-1AAA-1243-A07A-44690C67170A}" srcOrd="0" destOrd="0" presId="urn:microsoft.com/office/officeart/2005/8/layout/venn1"/>
    <dgm:cxn modelId="{1BE646D7-B950-5944-A479-C6B95ADE0C31}" type="presParOf" srcId="{D4D3AB9A-BF01-B646-A40D-8E666D0B9CD1}" destId="{3DCED71A-FB3A-8A44-BD2B-4EF5D6CE9929}" srcOrd="1" destOrd="0" presId="urn:microsoft.com/office/officeart/2005/8/layout/venn1"/>
    <dgm:cxn modelId="{AFE853D0-1E3B-4E4A-B1E7-5E8725AAD2DF}" type="presParOf" srcId="{D4D3AB9A-BF01-B646-A40D-8E666D0B9CD1}" destId="{72A9A088-DCC8-B347-BD2D-46194C7322C7}" srcOrd="2" destOrd="0" presId="urn:microsoft.com/office/officeart/2005/8/layout/venn1"/>
    <dgm:cxn modelId="{822FF48A-0DAC-8C4F-93FF-BA7633DEBE9B}" type="presParOf" srcId="{D4D3AB9A-BF01-B646-A40D-8E666D0B9CD1}" destId="{40F3F0DD-B092-D54E-B51D-6994AB98216C}" srcOrd="3" destOrd="0" presId="urn:microsoft.com/office/officeart/2005/8/layout/venn1"/>
    <dgm:cxn modelId="{28118036-4B75-194A-BB40-94BF946850AA}" type="presParOf" srcId="{D4D3AB9A-BF01-B646-A40D-8E666D0B9CD1}" destId="{19ED1A6A-22E2-E248-AC4C-5DD4554737CB}" srcOrd="4" destOrd="0" presId="urn:microsoft.com/office/officeart/2005/8/layout/venn1"/>
    <dgm:cxn modelId="{5EA8E43C-69CF-7841-A107-4213B949CDBB}" type="presParOf" srcId="{D4D3AB9A-BF01-B646-A40D-8E666D0B9CD1}" destId="{6EEC9C61-0183-C140-BD58-C8EC08280C8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E8758-1AAA-1243-A07A-44690C67170A}">
      <dsp:nvSpPr>
        <dsp:cNvPr id="0" name=""/>
        <dsp:cNvSpPr/>
      </dsp:nvSpPr>
      <dsp:spPr>
        <a:xfrm>
          <a:off x="1075277" y="45620"/>
          <a:ext cx="2189797" cy="2189797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latin typeface="Montserrat" pitchFamily="2" charset="77"/>
            </a:rPr>
            <a:t>Métodos</a:t>
          </a:r>
          <a:r>
            <a:rPr lang="en-US" sz="1400" b="0" i="0" kern="1200" dirty="0">
              <a:latin typeface="Montserrat" pitchFamily="2" charset="77"/>
            </a:rPr>
            <a:t> </a:t>
          </a:r>
          <a:r>
            <a:rPr lang="en-US" sz="1400" b="0" i="0" kern="1200" dirty="0" err="1">
              <a:latin typeface="Montserrat" pitchFamily="2" charset="77"/>
            </a:rPr>
            <a:t>Computacionales</a:t>
          </a:r>
          <a:endParaRPr lang="en-US" sz="1400" b="0" i="0" kern="1200" dirty="0">
            <a:latin typeface="Montserrat" pitchFamily="2" charset="77"/>
          </a:endParaRPr>
        </a:p>
      </dsp:txBody>
      <dsp:txXfrm>
        <a:off x="1367250" y="428835"/>
        <a:ext cx="1605851" cy="985408"/>
      </dsp:txXfrm>
    </dsp:sp>
    <dsp:sp modelId="{72A9A088-DCC8-B347-BD2D-46194C7322C7}">
      <dsp:nvSpPr>
        <dsp:cNvPr id="0" name=""/>
        <dsp:cNvSpPr/>
      </dsp:nvSpPr>
      <dsp:spPr>
        <a:xfrm>
          <a:off x="1865429" y="1414244"/>
          <a:ext cx="2189797" cy="2189797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latin typeface="Montserrat" pitchFamily="2" charset="77"/>
            </a:rPr>
            <a:t>Estadística</a:t>
          </a:r>
          <a:r>
            <a:rPr lang="en-US" sz="1400" b="0" i="0" kern="1200" dirty="0">
              <a:latin typeface="Montserrat" pitchFamily="2" charset="77"/>
            </a:rPr>
            <a:t> y </a:t>
          </a:r>
          <a:r>
            <a:rPr lang="en-US" sz="1400" b="0" i="0" kern="1200" dirty="0" err="1">
              <a:latin typeface="Montserrat" pitchFamily="2" charset="77"/>
            </a:rPr>
            <a:t>Matemáticas</a:t>
          </a:r>
          <a:endParaRPr lang="en-US" sz="1400" b="0" i="0" kern="1200" dirty="0">
            <a:latin typeface="Montserrat" pitchFamily="2" charset="77"/>
          </a:endParaRPr>
        </a:p>
      </dsp:txBody>
      <dsp:txXfrm>
        <a:off x="2535142" y="1979941"/>
        <a:ext cx="1313878" cy="1204388"/>
      </dsp:txXfrm>
    </dsp:sp>
    <dsp:sp modelId="{19ED1A6A-22E2-E248-AC4C-5DD4554737CB}">
      <dsp:nvSpPr>
        <dsp:cNvPr id="0" name=""/>
        <dsp:cNvSpPr/>
      </dsp:nvSpPr>
      <dsp:spPr>
        <a:xfrm>
          <a:off x="285125" y="1414244"/>
          <a:ext cx="2189797" cy="218979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latin typeface="Montserrat" pitchFamily="2" charset="77"/>
            </a:rPr>
            <a:t>Area de </a:t>
          </a:r>
          <a:r>
            <a:rPr lang="en-US" sz="1400" b="0" i="0" kern="1200" dirty="0" err="1">
              <a:latin typeface="Montserrat" pitchFamily="2" charset="77"/>
            </a:rPr>
            <a:t>Especialidad</a:t>
          </a:r>
          <a:endParaRPr lang="en-US" sz="1400" b="0" i="0" kern="1200" dirty="0">
            <a:latin typeface="Montserrat" pitchFamily="2" charset="77"/>
          </a:endParaRPr>
        </a:p>
      </dsp:txBody>
      <dsp:txXfrm>
        <a:off x="491331" y="1979941"/>
        <a:ext cx="1313878" cy="1204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5E3217-F9B6-1144-8C2B-669058BABE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CB675-F10E-D241-8557-4B31342863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D1712-478A-F648-B3C6-F762F8B38E66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7C69-4809-C041-AC3F-8CD05C7C5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8B5E-89A9-8549-8BD6-D223BA95EC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FF64A-A4D3-8943-857A-E46BB994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0DE4D-820D-2946-8B1B-29BABF01781D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6A5F7-BD1F-9743-91F1-3ADC788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3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28888"/>
            <a:ext cx="8796338" cy="175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072" y="2613733"/>
            <a:ext cx="8116016" cy="137307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072" y="4510813"/>
            <a:ext cx="8116016" cy="1117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3AFDA6A-5412-3D40-8C2C-B4092921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326" y="6273800"/>
            <a:ext cx="3024188" cy="584200"/>
          </a:xfrm>
        </p:spPr>
        <p:txBody>
          <a:bodyPr/>
          <a:lstStyle/>
          <a:p>
            <a:fld id="{ADE68506-C358-4B49-A67A-E334F2D6AE82}" type="datetime1">
              <a:rPr lang="en-US" smtClean="0"/>
              <a:t>2/12/23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CE68C04-F858-534A-B41E-7E882F70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/>
              <a:t>r.rosado@tec.mx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4F791-A107-3F47-B456-61546C99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788276" y="6273800"/>
            <a:ext cx="2916238" cy="584200"/>
          </a:xfrm>
        </p:spPr>
        <p:txBody>
          <a:bodyPr/>
          <a:lstStyle/>
          <a:p>
            <a:fld id="{92EDE34B-2A4C-FF48-AD1C-DC72CD3DF4EF}" type="datetime1">
              <a:rPr lang="en-US" smtClean="0"/>
              <a:t>2/12/23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8A73C-8CA7-ED4E-86EB-5847FECAC93B}" type="datetime1">
              <a:rPr lang="en-US" noProof="0" smtClean="0"/>
              <a:t>2/12/23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518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665116-2CAC-144C-8585-0D9B5188D04B}" type="datetime1">
              <a:rPr lang="en-US" noProof="0" smtClean="0"/>
              <a:t>2/12/23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4029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326" y="6273800"/>
            <a:ext cx="3024188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35F28FCB-8C4F-334D-B268-F9B2BDA8AE56}" type="datetime1">
              <a:rPr lang="en-US" smtClean="0"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169" y="6273800"/>
            <a:ext cx="7002156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US"/>
              <a:t>r.rosado@tec.mx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1647" y="6273800"/>
            <a:ext cx="3600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A36456-DEE6-734E-9661-8D387C21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581" y="1185525"/>
            <a:ext cx="10943607" cy="411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2" descr="EGobiernoyTP">
            <a:extLst>
              <a:ext uri="{FF2B5EF4-FFF2-40B4-BE49-F238E27FC236}">
                <a16:creationId xmlns:a16="http://schemas.microsoft.com/office/drawing/2014/main" id="{9081DFEB-46CB-4044-980C-44B6677515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7" y="152400"/>
            <a:ext cx="1753861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65" userDrawn="1">
          <p15:clr>
            <a:srgbClr val="000000"/>
          </p15:clr>
        </p15:guide>
        <p15:guide id="3" orient="horz" pos="640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orient="horz" pos="1230" userDrawn="1">
          <p15:clr>
            <a:srgbClr val="A4A3A4"/>
          </p15:clr>
        </p15:guide>
        <p15:guide id="7" orient="horz" pos="1298" userDrawn="1">
          <p15:clr>
            <a:srgbClr val="A4A3A4"/>
          </p15:clr>
        </p15:guide>
        <p15:guide id="9" orient="horz" pos="2115" userDrawn="1">
          <p15:clr>
            <a:srgbClr val="A4A3A4"/>
          </p15:clr>
        </p15:guide>
        <p15:guide id="10" orient="horz" pos="1593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888" userDrawn="1">
          <p15:clr>
            <a:srgbClr val="A4A3A4"/>
          </p15:clr>
        </p15:guide>
        <p15:guide id="13" orient="horz" pos="1820" userDrawn="1">
          <p15:clr>
            <a:srgbClr val="A4A3A4"/>
          </p15:clr>
        </p15:guide>
        <p15:guide id="14" pos="438" userDrawn="1">
          <p15:clr>
            <a:srgbClr val="000000"/>
          </p15:clr>
        </p15:guide>
        <p15:guide id="15" orient="horz" pos="414" userDrawn="1">
          <p15:clr>
            <a:srgbClr val="000000"/>
          </p15:clr>
        </p15:guide>
        <p15:guide id="16" orient="horz" pos="709" userDrawn="1">
          <p15:clr>
            <a:srgbClr val="A4A3A4"/>
          </p15:clr>
        </p15:guide>
        <p15:guide id="17" orient="horz" pos="1003" userDrawn="1">
          <p15:clr>
            <a:srgbClr val="A4A3A4"/>
          </p15:clr>
        </p15:guide>
        <p15:guide id="18" orient="horz" pos="2409" userDrawn="1">
          <p15:clr>
            <a:srgbClr val="A4A3A4"/>
          </p15:clr>
        </p15:guide>
        <p15:guide id="19" orient="horz" pos="2183" userDrawn="1">
          <p15:clr>
            <a:srgbClr val="A4A3A4"/>
          </p15:clr>
        </p15:guide>
        <p15:guide id="20" orient="horz" pos="2704" userDrawn="1">
          <p15:clr>
            <a:srgbClr val="A4A3A4"/>
          </p15:clr>
        </p15:guide>
        <p15:guide id="21" orient="horz" pos="2478" userDrawn="1">
          <p15:clr>
            <a:srgbClr val="A4A3A4"/>
          </p15:clr>
        </p15:guide>
        <p15:guide id="22" orient="horz" pos="2772" userDrawn="1">
          <p15:clr>
            <a:srgbClr val="A4A3A4"/>
          </p15:clr>
        </p15:guide>
        <p15:guide id="23" orient="horz" pos="3294" userDrawn="1">
          <p15:clr>
            <a:srgbClr val="A4A3A4"/>
          </p15:clr>
        </p15:guide>
        <p15:guide id="24" orient="horz" pos="2999" userDrawn="1">
          <p15:clr>
            <a:srgbClr val="A4A3A4"/>
          </p15:clr>
        </p15:guide>
        <p15:guide id="25" orient="horz" pos="3067" userDrawn="1">
          <p15:clr>
            <a:srgbClr val="A4A3A4"/>
          </p15:clr>
        </p15:guide>
        <p15:guide id="26" orient="horz" pos="3362" userDrawn="1">
          <p15:clr>
            <a:srgbClr val="A4A3A4"/>
          </p15:clr>
        </p15:guide>
        <p15:guide id="27" orient="horz" pos="3589" userDrawn="1">
          <p15:clr>
            <a:srgbClr val="A4A3A4"/>
          </p15:clr>
        </p15:guide>
        <p15:guide id="28" orient="horz" pos="3884" userDrawn="1">
          <p15:clr>
            <a:srgbClr val="000000"/>
          </p15:clr>
        </p15:guide>
        <p15:guide id="29" orient="horz" pos="3952" userDrawn="1">
          <p15:clr>
            <a:srgbClr val="000000"/>
          </p15:clr>
        </p15:guide>
        <p15:guide id="30" pos="1005" userDrawn="1">
          <p15:clr>
            <a:srgbClr val="A4A3A4"/>
          </p15:clr>
        </p15:guide>
        <p15:guide id="31" pos="1073" userDrawn="1">
          <p15:clr>
            <a:srgbClr val="A4A3A4"/>
          </p15:clr>
        </p15:guide>
        <p15:guide id="32" pos="1708" userDrawn="1">
          <p15:clr>
            <a:srgbClr val="A4A3A4"/>
          </p15:clr>
        </p15:guide>
        <p15:guide id="33" pos="1640" userDrawn="1">
          <p15:clr>
            <a:srgbClr val="A4A3A4"/>
          </p15:clr>
        </p15:guide>
        <p15:guide id="34" pos="2275" userDrawn="1">
          <p15:clr>
            <a:srgbClr val="A4A3A4"/>
          </p15:clr>
        </p15:guide>
        <p15:guide id="35" pos="2343" userDrawn="1">
          <p15:clr>
            <a:srgbClr val="A4A3A4"/>
          </p15:clr>
        </p15:guide>
        <p15:guide id="36" pos="2910" userDrawn="1">
          <p15:clr>
            <a:srgbClr val="A4A3A4"/>
          </p15:clr>
        </p15:guide>
        <p15:guide id="37" pos="4271" userDrawn="1">
          <p15:clr>
            <a:srgbClr val="A4A3A4"/>
          </p15:clr>
        </p15:guide>
        <p15:guide id="38" pos="2978" userDrawn="1">
          <p15:clr>
            <a:srgbClr val="A4A3A4"/>
          </p15:clr>
        </p15:guide>
        <p15:guide id="39" pos="4203" userDrawn="1">
          <p15:clr>
            <a:srgbClr val="A4A3A4"/>
          </p15:clr>
        </p15:guide>
        <p15:guide id="40" pos="3636" userDrawn="1">
          <p15:clr>
            <a:srgbClr val="A4A3A4"/>
          </p15:clr>
        </p15:guide>
        <p15:guide id="41" pos="3568" userDrawn="1">
          <p15:clr>
            <a:srgbClr val="A4A3A4"/>
          </p15:clr>
        </p15:guide>
        <p15:guide id="42" pos="4838" userDrawn="1">
          <p15:clr>
            <a:srgbClr val="A4A3A4"/>
          </p15:clr>
        </p15:guide>
        <p15:guide id="43" pos="4906" userDrawn="1">
          <p15:clr>
            <a:srgbClr val="A4A3A4"/>
          </p15:clr>
        </p15:guide>
        <p15:guide id="44" pos="6743" userDrawn="1">
          <p15:clr>
            <a:srgbClr val="A4A3A4"/>
          </p15:clr>
        </p15:guide>
        <p15:guide id="46" pos="5473" userDrawn="1">
          <p15:clr>
            <a:srgbClr val="A4A3A4"/>
          </p15:clr>
        </p15:guide>
        <p15:guide id="47" pos="5541" userDrawn="1">
          <p15:clr>
            <a:srgbClr val="A4A3A4"/>
          </p15:clr>
        </p15:guide>
        <p15:guide id="48" pos="6085" userDrawn="1">
          <p15:clr>
            <a:srgbClr val="A4A3A4"/>
          </p15:clr>
        </p15:guide>
        <p15:guide id="50" pos="6153" userDrawn="1">
          <p15:clr>
            <a:srgbClr val="A4A3A4"/>
          </p15:clr>
        </p15:guide>
        <p15:guide id="51" pos="6675" userDrawn="1">
          <p15:clr>
            <a:srgbClr val="A4A3A4"/>
          </p15:clr>
        </p15:guide>
        <p15:guide id="52" orient="horz" pos="3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4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28.svg"/><Relationship Id="rId3" Type="http://schemas.openxmlformats.org/officeDocument/2006/relationships/image" Target="../media/image26.svg"/><Relationship Id="rId7" Type="http://schemas.openxmlformats.org/officeDocument/2006/relationships/image" Target="../media/image52.sv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4.sv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6C7C-F456-DF4B-B903-697BF29F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271" y="2603427"/>
            <a:ext cx="8116016" cy="1373070"/>
          </a:xfrm>
        </p:spPr>
        <p:txBody>
          <a:bodyPr/>
          <a:lstStyle/>
          <a:p>
            <a:pPr algn="l"/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para la </a:t>
            </a:r>
            <a:br>
              <a:rPr lang="en-US" dirty="0"/>
            </a:br>
            <a:r>
              <a:rPr lang="en-US" dirty="0"/>
              <a:t>Toma de </a:t>
            </a:r>
            <a:r>
              <a:rPr lang="en-US" dirty="0" err="1"/>
              <a:t>Decisiones</a:t>
            </a:r>
            <a:r>
              <a:rPr lang="en-US" dirty="0"/>
              <a:t> 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868B5-F1B8-2F44-BCA5-4FA566CBE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24" y="4497664"/>
            <a:ext cx="8116016" cy="669498"/>
          </a:xfrm>
        </p:spPr>
        <p:txBody>
          <a:bodyPr/>
          <a:lstStyle/>
          <a:p>
            <a:pPr algn="l">
              <a:spcBef>
                <a:spcPts val="200"/>
              </a:spcBef>
            </a:pPr>
            <a:r>
              <a:rPr lang="en-US" dirty="0" err="1"/>
              <a:t>Mtro</a:t>
            </a:r>
            <a:r>
              <a:rPr lang="en-US" dirty="0"/>
              <a:t>. René Rosado González</a:t>
            </a:r>
          </a:p>
          <a:p>
            <a:pPr algn="l"/>
            <a:r>
              <a:rPr lang="en-US" dirty="0"/>
              <a:t>Director de </a:t>
            </a:r>
            <a:r>
              <a:rPr lang="en-US" dirty="0" err="1"/>
              <a:t>Programa</a:t>
            </a:r>
            <a:r>
              <a:rPr lang="en-US" dirty="0"/>
              <a:t> LTP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CC715-FBA7-FF47-A505-8940B327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56" y="6273802"/>
            <a:ext cx="7002156" cy="584198"/>
          </a:xfrm>
        </p:spPr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FEBA-B848-374D-BE56-A5F28FB2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412" y="6273800"/>
            <a:ext cx="360000" cy="58175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EA6F487F-6CEF-0441-B68E-89DE4674877C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rot="5400000" flipH="1" flipV="1">
            <a:off x="7428599" y="2822527"/>
            <a:ext cx="122219" cy="198731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72A0E5A5-00B4-1E41-84BF-830D04536E1D}"/>
              </a:ext>
            </a:extLst>
          </p:cNvPr>
          <p:cNvCxnSpPr>
            <a:cxnSpLocks/>
            <a:stCxn id="34" idx="0"/>
            <a:endCxn id="37" idx="2"/>
          </p:cNvCxnSpPr>
          <p:nvPr/>
        </p:nvCxnSpPr>
        <p:spPr>
          <a:xfrm rot="5400000" flipH="1" flipV="1">
            <a:off x="9326017" y="2030746"/>
            <a:ext cx="302017" cy="1987318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FB7A9DD5-AE01-0A4B-B67F-E54198DE3434}"/>
              </a:ext>
            </a:extLst>
          </p:cNvPr>
          <p:cNvCxnSpPr>
            <a:cxnSpLocks/>
            <a:stCxn id="28" idx="0"/>
            <a:endCxn id="31" idx="2"/>
          </p:cNvCxnSpPr>
          <p:nvPr/>
        </p:nvCxnSpPr>
        <p:spPr>
          <a:xfrm rot="5400000" flipH="1" flipV="1">
            <a:off x="5432894" y="3532797"/>
            <a:ext cx="138997" cy="198731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D87F01B-0D56-1B44-A7D4-540B139AC883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H="1" flipV="1">
            <a:off x="3424255" y="4272779"/>
            <a:ext cx="181643" cy="1987316"/>
          </a:xfrm>
          <a:prstGeom prst="curved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06DBA515-7309-6947-837A-2A636667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482459"/>
            <a:ext cx="10837863" cy="793248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El valor de los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polítca</a:t>
            </a:r>
            <a:r>
              <a:rPr lang="en-US" dirty="0"/>
              <a:t> </a:t>
            </a:r>
            <a:r>
              <a:rPr lang="en-US" dirty="0" err="1"/>
              <a:t>pública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910608-9247-8B43-B07C-6FC2CC38F64F}"/>
              </a:ext>
            </a:extLst>
          </p:cNvPr>
          <p:cNvCxnSpPr>
            <a:cxnSpLocks/>
          </p:cNvCxnSpPr>
          <p:nvPr/>
        </p:nvCxnSpPr>
        <p:spPr>
          <a:xfrm flipV="1">
            <a:off x="1345339" y="1824740"/>
            <a:ext cx="0" cy="421322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>
            <a:extLst>
              <a:ext uri="{FF2B5EF4-FFF2-40B4-BE49-F238E27FC236}">
                <a16:creationId xmlns:a16="http://schemas.microsoft.com/office/drawing/2014/main" id="{1FD1EC92-6EE5-EB44-A591-07F9220518CF}"/>
              </a:ext>
            </a:extLst>
          </p:cNvPr>
          <p:cNvSpPr txBox="1">
            <a:spLocks/>
          </p:cNvSpPr>
          <p:nvPr/>
        </p:nvSpPr>
        <p:spPr>
          <a:xfrm>
            <a:off x="1595438" y="1681954"/>
            <a:ext cx="3024187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El valor de los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está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función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de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qué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se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puede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hacer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con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ellos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0BB77B-37C2-F341-B935-727F126440AA}"/>
              </a:ext>
            </a:extLst>
          </p:cNvPr>
          <p:cNvCxnSpPr>
            <a:cxnSpLocks/>
          </p:cNvCxnSpPr>
          <p:nvPr/>
        </p:nvCxnSpPr>
        <p:spPr>
          <a:xfrm>
            <a:off x="1340893" y="6037965"/>
            <a:ext cx="10192295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E16DA2C-C512-3445-9FF0-7CE00BB35588}"/>
              </a:ext>
            </a:extLst>
          </p:cNvPr>
          <p:cNvSpPr txBox="1"/>
          <p:nvPr/>
        </p:nvSpPr>
        <p:spPr>
          <a:xfrm>
            <a:off x="697696" y="1864325"/>
            <a:ext cx="397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11AAA2-60F8-994B-9F5E-70A234A6A00B}"/>
              </a:ext>
            </a:extLst>
          </p:cNvPr>
          <p:cNvSpPr txBox="1"/>
          <p:nvPr/>
        </p:nvSpPr>
        <p:spPr>
          <a:xfrm>
            <a:off x="10428253" y="6101025"/>
            <a:ext cx="1054135" cy="215444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Capacidad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E29691-B43F-CD44-92F4-6D33B7144312}"/>
              </a:ext>
            </a:extLst>
          </p:cNvPr>
          <p:cNvGrpSpPr/>
          <p:nvPr/>
        </p:nvGrpSpPr>
        <p:grpSpPr>
          <a:xfrm>
            <a:off x="1710672" y="5357258"/>
            <a:ext cx="1621491" cy="579662"/>
            <a:chOff x="2628669" y="1495245"/>
            <a:chExt cx="1048461" cy="900046"/>
          </a:xfrm>
          <a:solidFill>
            <a:schemeClr val="accent2">
              <a:lumMod val="50000"/>
            </a:schemeClr>
          </a:solidFill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7B0B9D5-47CD-3145-AC29-36D9C230A70E}"/>
                </a:ext>
              </a:extLst>
            </p:cNvPr>
            <p:cNvSpPr/>
            <p:nvPr/>
          </p:nvSpPr>
          <p:spPr>
            <a:xfrm>
              <a:off x="2628669" y="1495245"/>
              <a:ext cx="1048461" cy="90004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tIns="0" rIns="0" bIns="0"/>
            <a:lstStyle/>
            <a:p>
              <a:endParaRPr lang="en-US" sz="1400"/>
            </a:p>
          </p:txBody>
        </p:sp>
        <p:sp>
          <p:nvSpPr>
            <p:cNvPr id="26" name="Hexagon 4">
              <a:extLst>
                <a:ext uri="{FF2B5EF4-FFF2-40B4-BE49-F238E27FC236}">
                  <a16:creationId xmlns:a16="http://schemas.microsoft.com/office/drawing/2014/main" id="{D2089783-9F2A-684A-B237-A1C6B06A7BF4}"/>
                </a:ext>
              </a:extLst>
            </p:cNvPr>
            <p:cNvSpPr txBox="1"/>
            <p:nvPr/>
          </p:nvSpPr>
          <p:spPr>
            <a:xfrm>
              <a:off x="2791045" y="1634635"/>
              <a:ext cx="723709" cy="6212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latin typeface="Montserrat" pitchFamily="2" charset="77"/>
                </a:rPr>
                <a:t>Descriptiva</a:t>
              </a:r>
              <a:endParaRPr lang="en-US" sz="1400" kern="1200" dirty="0">
                <a:latin typeface="Montserrat" pitchFamily="2" charset="77"/>
              </a:endParaRPr>
            </a:p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latin typeface="Montserrat" pitchFamily="2" charset="77"/>
                </a:rPr>
                <a:t>1990</a:t>
              </a:r>
              <a:endParaRPr lang="en-US" sz="1400" kern="1200" dirty="0">
                <a:latin typeface="Montserrat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250232-A7DA-224F-8953-1EAB71FE4CAE}"/>
              </a:ext>
            </a:extLst>
          </p:cNvPr>
          <p:cNvGrpSpPr/>
          <p:nvPr/>
        </p:nvGrpSpPr>
        <p:grpSpPr>
          <a:xfrm>
            <a:off x="3697988" y="4595953"/>
            <a:ext cx="1621491" cy="579662"/>
            <a:chOff x="2628669" y="1495245"/>
            <a:chExt cx="1048461" cy="900046"/>
          </a:xfrm>
          <a:solidFill>
            <a:schemeClr val="accent2">
              <a:lumMod val="75000"/>
            </a:schemeClr>
          </a:solidFill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DC9DF3C2-E4C0-9A49-9B19-4E8D57C3502A}"/>
                </a:ext>
              </a:extLst>
            </p:cNvPr>
            <p:cNvSpPr/>
            <p:nvPr/>
          </p:nvSpPr>
          <p:spPr>
            <a:xfrm>
              <a:off x="2628669" y="1495245"/>
              <a:ext cx="1048461" cy="90004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tIns="0" rIns="0" bIns="0"/>
            <a:lstStyle/>
            <a:p>
              <a:endParaRPr lang="en-US" sz="1400"/>
            </a:p>
          </p:txBody>
        </p:sp>
        <p:sp>
          <p:nvSpPr>
            <p:cNvPr id="29" name="Hexagon 4">
              <a:extLst>
                <a:ext uri="{FF2B5EF4-FFF2-40B4-BE49-F238E27FC236}">
                  <a16:creationId xmlns:a16="http://schemas.microsoft.com/office/drawing/2014/main" id="{F2A6EE74-3B07-D54B-90DF-3DEB50C04129}"/>
                </a:ext>
              </a:extLst>
            </p:cNvPr>
            <p:cNvSpPr txBox="1"/>
            <p:nvPr/>
          </p:nvSpPr>
          <p:spPr>
            <a:xfrm>
              <a:off x="2791045" y="1634635"/>
              <a:ext cx="723709" cy="6212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latin typeface="Montserrat" pitchFamily="2" charset="77"/>
                </a:rPr>
                <a:t>Diagnóstica</a:t>
              </a:r>
              <a:endParaRPr lang="en-US" sz="1400" kern="1200" dirty="0">
                <a:latin typeface="Montserrat" pitchFamily="2" charset="77"/>
              </a:endParaRPr>
            </a:p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latin typeface="Montserrat" pitchFamily="2" charset="77"/>
                </a:rPr>
                <a:t>2000-2005</a:t>
              </a:r>
              <a:endParaRPr lang="en-US" sz="1400" kern="1200" dirty="0">
                <a:latin typeface="Montserrat" pitchFamily="2" charset="77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27EA8D-25CD-8547-B316-9AF1CF4234E2}"/>
              </a:ext>
            </a:extLst>
          </p:cNvPr>
          <p:cNvGrpSpPr/>
          <p:nvPr/>
        </p:nvGrpSpPr>
        <p:grpSpPr>
          <a:xfrm>
            <a:off x="5685304" y="3877294"/>
            <a:ext cx="1621491" cy="579662"/>
            <a:chOff x="2628669" y="1495245"/>
            <a:chExt cx="1048461" cy="900046"/>
          </a:xfrm>
          <a:solidFill>
            <a:schemeClr val="accent1">
              <a:lumMod val="75000"/>
            </a:schemeClr>
          </a:solidFill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6DBF6EEC-C432-1149-8E7E-61CF96A1485A}"/>
                </a:ext>
              </a:extLst>
            </p:cNvPr>
            <p:cNvSpPr/>
            <p:nvPr/>
          </p:nvSpPr>
          <p:spPr>
            <a:xfrm>
              <a:off x="2628669" y="1495245"/>
              <a:ext cx="1048461" cy="90004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tIns="0" rIns="0" bIns="0"/>
            <a:lstStyle/>
            <a:p>
              <a:endParaRPr lang="en-US" sz="1400"/>
            </a:p>
          </p:txBody>
        </p:sp>
        <p:sp>
          <p:nvSpPr>
            <p:cNvPr id="32" name="Hexagon 4">
              <a:extLst>
                <a:ext uri="{FF2B5EF4-FFF2-40B4-BE49-F238E27FC236}">
                  <a16:creationId xmlns:a16="http://schemas.microsoft.com/office/drawing/2014/main" id="{1C482BF0-074E-FB48-A73C-11A8E9561F6F}"/>
                </a:ext>
              </a:extLst>
            </p:cNvPr>
            <p:cNvSpPr txBox="1"/>
            <p:nvPr/>
          </p:nvSpPr>
          <p:spPr>
            <a:xfrm>
              <a:off x="2791045" y="1634635"/>
              <a:ext cx="723709" cy="6212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latin typeface="Montserrat" pitchFamily="2" charset="77"/>
                </a:rPr>
                <a:t>Predictiva</a:t>
              </a:r>
              <a:endParaRPr lang="en-US" sz="1400" kern="1200" dirty="0">
                <a:latin typeface="Montserrat" pitchFamily="2" charset="77"/>
              </a:endParaRPr>
            </a:p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latin typeface="Montserrat" pitchFamily="2" charset="77"/>
                </a:rPr>
                <a:t>2005-2010</a:t>
              </a:r>
              <a:endParaRPr lang="en-US" sz="1400" kern="1200" dirty="0">
                <a:latin typeface="Montserrat" pitchFamily="2" charset="7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D16D5-7D65-E84B-9EDC-82ECCB906AB7}"/>
              </a:ext>
            </a:extLst>
          </p:cNvPr>
          <p:cNvGrpSpPr/>
          <p:nvPr/>
        </p:nvGrpSpPr>
        <p:grpSpPr>
          <a:xfrm>
            <a:off x="7672620" y="3175413"/>
            <a:ext cx="1621491" cy="579662"/>
            <a:chOff x="2628669" y="1495245"/>
            <a:chExt cx="1048461" cy="9000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D41CC70C-26B2-424C-91CF-9945F5AE6686}"/>
                </a:ext>
              </a:extLst>
            </p:cNvPr>
            <p:cNvSpPr/>
            <p:nvPr/>
          </p:nvSpPr>
          <p:spPr>
            <a:xfrm>
              <a:off x="2628669" y="1495245"/>
              <a:ext cx="1048461" cy="90004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tIns="0" rIns="0" bIns="0"/>
            <a:lstStyle/>
            <a:p>
              <a:endParaRPr lang="en-US" sz="1400"/>
            </a:p>
          </p:txBody>
        </p:sp>
        <p:sp>
          <p:nvSpPr>
            <p:cNvPr id="35" name="Hexagon 4">
              <a:extLst>
                <a:ext uri="{FF2B5EF4-FFF2-40B4-BE49-F238E27FC236}">
                  <a16:creationId xmlns:a16="http://schemas.microsoft.com/office/drawing/2014/main" id="{601C1A39-67CB-8C46-A6B9-13957CF6AB31}"/>
                </a:ext>
              </a:extLst>
            </p:cNvPr>
            <p:cNvSpPr txBox="1"/>
            <p:nvPr/>
          </p:nvSpPr>
          <p:spPr>
            <a:xfrm>
              <a:off x="2791045" y="1634635"/>
              <a:ext cx="723709" cy="62126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latin typeface="Montserrat" pitchFamily="2" charset="77"/>
                </a:rPr>
                <a:t>Prescriptiva</a:t>
              </a:r>
              <a:endParaRPr lang="en-US" sz="1400" kern="1200" dirty="0">
                <a:latin typeface="Montserrat" pitchFamily="2" charset="77"/>
              </a:endParaRPr>
            </a:p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latin typeface="Montserrat" pitchFamily="2" charset="77"/>
                </a:rPr>
                <a:t>2010-2020</a:t>
              </a:r>
              <a:endParaRPr lang="en-US" sz="1400" kern="1200" dirty="0">
                <a:latin typeface="Montserrat" pitchFamily="2" charset="77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8EE984-0327-4248-AE4F-02611BEE5394}"/>
              </a:ext>
            </a:extLst>
          </p:cNvPr>
          <p:cNvGrpSpPr/>
          <p:nvPr/>
        </p:nvGrpSpPr>
        <p:grpSpPr>
          <a:xfrm>
            <a:off x="9659938" y="2293734"/>
            <a:ext cx="1621491" cy="579662"/>
            <a:chOff x="2628669" y="1495245"/>
            <a:chExt cx="1048461" cy="900046"/>
          </a:xfrm>
          <a:solidFill>
            <a:schemeClr val="accent1"/>
          </a:solidFill>
        </p:grpSpPr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4144BF6F-CA12-074A-82F9-B3A6499A9305}"/>
                </a:ext>
              </a:extLst>
            </p:cNvPr>
            <p:cNvSpPr/>
            <p:nvPr/>
          </p:nvSpPr>
          <p:spPr>
            <a:xfrm>
              <a:off x="2628669" y="1495245"/>
              <a:ext cx="1048461" cy="90004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tIns="0" rIns="0" bIns="0"/>
            <a:lstStyle/>
            <a:p>
              <a:endParaRPr lang="en-US" sz="1400"/>
            </a:p>
          </p:txBody>
        </p:sp>
        <p:sp>
          <p:nvSpPr>
            <p:cNvPr id="38" name="Hexagon 4">
              <a:extLst>
                <a:ext uri="{FF2B5EF4-FFF2-40B4-BE49-F238E27FC236}">
                  <a16:creationId xmlns:a16="http://schemas.microsoft.com/office/drawing/2014/main" id="{2002E435-AE74-9F41-AF11-FC4E9958F445}"/>
                </a:ext>
              </a:extLst>
            </p:cNvPr>
            <p:cNvSpPr txBox="1"/>
            <p:nvPr/>
          </p:nvSpPr>
          <p:spPr>
            <a:xfrm>
              <a:off x="2791045" y="1634635"/>
              <a:ext cx="723709" cy="62126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 err="1">
                  <a:latin typeface="Montserrat" pitchFamily="2" charset="77"/>
                </a:rPr>
                <a:t>Cognitiva</a:t>
              </a:r>
              <a:endParaRPr lang="en-US" sz="1400" kern="1200" dirty="0">
                <a:latin typeface="Montserrat" pitchFamily="2" charset="77"/>
              </a:endParaRPr>
            </a:p>
            <a:p>
              <a:pPr marL="0" lvl="0" indent="0" algn="ctr" defTabSz="26670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>
                  <a:latin typeface="Montserrat" pitchFamily="2" charset="77"/>
                </a:rPr>
                <a:t>?</a:t>
              </a:r>
              <a:endParaRPr lang="en-US" sz="1400" kern="1200" dirty="0">
                <a:latin typeface="Montserrat" pitchFamily="2" charset="7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EA65A6F9-F22E-B34C-A309-AEE1FB03BF07}"/>
              </a:ext>
            </a:extLst>
          </p:cNvPr>
          <p:cNvSpPr txBox="1"/>
          <p:nvPr/>
        </p:nvSpPr>
        <p:spPr>
          <a:xfrm>
            <a:off x="1733022" y="4984043"/>
            <a:ext cx="1621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¿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Qué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pasó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816A80-2DB4-114E-8246-3E51C0E75866}"/>
              </a:ext>
            </a:extLst>
          </p:cNvPr>
          <p:cNvSpPr txBox="1"/>
          <p:nvPr/>
        </p:nvSpPr>
        <p:spPr>
          <a:xfrm>
            <a:off x="3624395" y="4284978"/>
            <a:ext cx="1621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¿Por </a:t>
            </a:r>
            <a:r>
              <a:rPr lang="en-US" sz="105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qué</a:t>
            </a:r>
            <a:r>
              <a:rPr lang="en-US" sz="105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05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pasó</a:t>
            </a:r>
            <a:r>
              <a:rPr lang="en-US" sz="105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314651-DEEA-BF4D-94DA-5752F714FB2F}"/>
              </a:ext>
            </a:extLst>
          </p:cNvPr>
          <p:cNvSpPr txBox="1"/>
          <p:nvPr/>
        </p:nvSpPr>
        <p:spPr>
          <a:xfrm>
            <a:off x="5678794" y="3519456"/>
            <a:ext cx="16214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¿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Volverá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 pasar?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313E7FA-DEEB-B24C-B3B2-69977A3E6169}"/>
              </a:ext>
            </a:extLst>
          </p:cNvPr>
          <p:cNvSpPr txBox="1"/>
          <p:nvPr/>
        </p:nvSpPr>
        <p:spPr>
          <a:xfrm>
            <a:off x="7688263" y="2590891"/>
            <a:ext cx="15842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¿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Cómo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hacemos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que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pase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?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E35D8C-4C7D-9B45-ADAC-DBA5732E3C70}"/>
              </a:ext>
            </a:extLst>
          </p:cNvPr>
          <p:cNvSpPr txBox="1"/>
          <p:nvPr/>
        </p:nvSpPr>
        <p:spPr>
          <a:xfrm>
            <a:off x="9659938" y="1851300"/>
            <a:ext cx="1605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¿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Qué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otra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cosa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puede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pasar?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BD9A6D30-290B-AA45-AFCB-33FA778C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C59DE7-BF85-3A42-9B93-470E5104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5057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585E67-2C7B-354C-B983-EA48F414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614D1-440C-F546-A4F0-8C5E55D2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3076" name="Picture 4" descr="Omar A Guerrero on Twitter: &quot;Our paper on policy coherence was accepted @  the Development Policy Review. One of the challenges in #compSocSci is  bringing your research to the relevant community: introducing">
            <a:extLst>
              <a:ext uri="{FF2B5EF4-FFF2-40B4-BE49-F238E27FC236}">
                <a16:creationId xmlns:a16="http://schemas.microsoft.com/office/drawing/2014/main" id="{54208E49-60EA-2A44-9DCC-D72D87B2E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" b="13828"/>
          <a:stretch/>
        </p:blipFill>
        <p:spPr bwMode="auto">
          <a:xfrm>
            <a:off x="1420967" y="1592263"/>
            <a:ext cx="9350066" cy="468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66F527D1-B0ED-044E-848C-D5D8841FAB26}"/>
              </a:ext>
            </a:extLst>
          </p:cNvPr>
          <p:cNvSpPr txBox="1">
            <a:spLocks/>
          </p:cNvSpPr>
          <p:nvPr/>
        </p:nvSpPr>
        <p:spPr>
          <a:xfrm>
            <a:off x="516783" y="576263"/>
            <a:ext cx="11158434" cy="7932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i="0" kern="1200">
                <a:solidFill>
                  <a:schemeClr val="tx1"/>
                </a:solidFill>
                <a:latin typeface="Montserrat Medium" pitchFamily="2" charset="77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Diseño</a:t>
            </a:r>
            <a:r>
              <a:rPr lang="en-US" dirty="0"/>
              <a:t> e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política</a:t>
            </a:r>
            <a:r>
              <a:rPr lang="en-US" dirty="0"/>
              <a:t> </a:t>
            </a:r>
            <a:r>
              <a:rPr lang="en-US" dirty="0" err="1"/>
              <a:t>pública</a:t>
            </a:r>
            <a:endParaRPr lang="en-US" dirty="0"/>
          </a:p>
        </p:txBody>
      </p:sp>
      <p:sp>
        <p:nvSpPr>
          <p:cNvPr id="8" name="CuadroTexto 14">
            <a:extLst>
              <a:ext uri="{FF2B5EF4-FFF2-40B4-BE49-F238E27FC236}">
                <a16:creationId xmlns:a16="http://schemas.microsoft.com/office/drawing/2014/main" id="{775475C6-423C-8142-83EE-B4EE8CE27474}"/>
              </a:ext>
            </a:extLst>
          </p:cNvPr>
          <p:cNvSpPr txBox="1"/>
          <p:nvPr/>
        </p:nvSpPr>
        <p:spPr>
          <a:xfrm>
            <a:off x="1467633" y="1614071"/>
            <a:ext cx="1490719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Montserrat" pitchFamily="2" charset="77"/>
              </a:rPr>
              <a:t>Gobierno</a:t>
            </a:r>
          </a:p>
        </p:txBody>
      </p:sp>
      <p:sp>
        <p:nvSpPr>
          <p:cNvPr id="9" name="CuadroTexto 14">
            <a:extLst>
              <a:ext uri="{FF2B5EF4-FFF2-40B4-BE49-F238E27FC236}">
                <a16:creationId xmlns:a16="http://schemas.microsoft.com/office/drawing/2014/main" id="{B07D2BDE-2CC5-3042-937C-E84A02C2E1F6}"/>
              </a:ext>
            </a:extLst>
          </p:cNvPr>
          <p:cNvSpPr txBox="1"/>
          <p:nvPr/>
        </p:nvSpPr>
        <p:spPr>
          <a:xfrm>
            <a:off x="3128906" y="1883186"/>
            <a:ext cx="17765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asignación</a:t>
            </a:r>
          </a:p>
        </p:txBody>
      </p:sp>
      <p:sp>
        <p:nvSpPr>
          <p:cNvPr id="10" name="CuadroTexto 14">
            <a:extLst>
              <a:ext uri="{FF2B5EF4-FFF2-40B4-BE49-F238E27FC236}">
                <a16:creationId xmlns:a16="http://schemas.microsoft.com/office/drawing/2014/main" id="{3542BDB3-3B9F-604A-B8CC-C8F329BB1D42}"/>
              </a:ext>
            </a:extLst>
          </p:cNvPr>
          <p:cNvSpPr txBox="1"/>
          <p:nvPr/>
        </p:nvSpPr>
        <p:spPr>
          <a:xfrm>
            <a:off x="3487002" y="3086368"/>
            <a:ext cx="113262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adaptación</a:t>
            </a:r>
          </a:p>
        </p:txBody>
      </p:sp>
      <p:sp>
        <p:nvSpPr>
          <p:cNvPr id="11" name="CuadroTexto 14">
            <a:extLst>
              <a:ext uri="{FF2B5EF4-FFF2-40B4-BE49-F238E27FC236}">
                <a16:creationId xmlns:a16="http://schemas.microsoft.com/office/drawing/2014/main" id="{DFABC857-438B-A444-8908-836989788165}"/>
              </a:ext>
            </a:extLst>
          </p:cNvPr>
          <p:cNvSpPr txBox="1"/>
          <p:nvPr/>
        </p:nvSpPr>
        <p:spPr>
          <a:xfrm>
            <a:off x="5186223" y="1611513"/>
            <a:ext cx="1849844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Montserrat" pitchFamily="2" charset="77"/>
              </a:rPr>
              <a:t>Servicio Público</a:t>
            </a:r>
          </a:p>
        </p:txBody>
      </p:sp>
      <p:sp>
        <p:nvSpPr>
          <p:cNvPr id="12" name="CuadroTexto 14">
            <a:extLst>
              <a:ext uri="{FF2B5EF4-FFF2-40B4-BE49-F238E27FC236}">
                <a16:creationId xmlns:a16="http://schemas.microsoft.com/office/drawing/2014/main" id="{AB92ACD7-7AC7-6D43-92C6-3F6CD8507D66}"/>
              </a:ext>
            </a:extLst>
          </p:cNvPr>
          <p:cNvSpPr txBox="1"/>
          <p:nvPr/>
        </p:nvSpPr>
        <p:spPr>
          <a:xfrm>
            <a:off x="9249878" y="1592263"/>
            <a:ext cx="1423108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Montserrat" pitchFamily="2" charset="77"/>
              </a:rPr>
              <a:t>Mundo Real</a:t>
            </a:r>
          </a:p>
        </p:txBody>
      </p:sp>
      <p:sp>
        <p:nvSpPr>
          <p:cNvPr id="13" name="CuadroTexto 14">
            <a:extLst>
              <a:ext uri="{FF2B5EF4-FFF2-40B4-BE49-F238E27FC236}">
                <a16:creationId xmlns:a16="http://schemas.microsoft.com/office/drawing/2014/main" id="{897E8693-DF2B-7F41-81F6-30D866942695}"/>
              </a:ext>
            </a:extLst>
          </p:cNvPr>
          <p:cNvSpPr txBox="1"/>
          <p:nvPr/>
        </p:nvSpPr>
        <p:spPr>
          <a:xfrm>
            <a:off x="7019757" y="1922075"/>
            <a:ext cx="1776581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política pública</a:t>
            </a: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29F35C4D-A1E9-814D-AF8A-C94A399B4F71}"/>
              </a:ext>
            </a:extLst>
          </p:cNvPr>
          <p:cNvSpPr txBox="1"/>
          <p:nvPr/>
        </p:nvSpPr>
        <p:spPr>
          <a:xfrm>
            <a:off x="7025054" y="3468573"/>
            <a:ext cx="177128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gobernanza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9A75AA-1963-8F43-9630-D9F6E216B256}"/>
              </a:ext>
            </a:extLst>
          </p:cNvPr>
          <p:cNvSpPr txBox="1"/>
          <p:nvPr/>
        </p:nvSpPr>
        <p:spPr>
          <a:xfrm>
            <a:off x="7363802" y="3058336"/>
            <a:ext cx="1116013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aprendizaje</a:t>
            </a:r>
          </a:p>
        </p:txBody>
      </p:sp>
      <p:sp>
        <p:nvSpPr>
          <p:cNvPr id="16" name="CuadroTexto 14">
            <a:extLst>
              <a:ext uri="{FF2B5EF4-FFF2-40B4-BE49-F238E27FC236}">
                <a16:creationId xmlns:a16="http://schemas.microsoft.com/office/drawing/2014/main" id="{77DCFFA1-C854-454B-8029-83C784A9EF81}"/>
              </a:ext>
            </a:extLst>
          </p:cNvPr>
          <p:cNvSpPr txBox="1"/>
          <p:nvPr/>
        </p:nvSpPr>
        <p:spPr>
          <a:xfrm>
            <a:off x="5311588" y="5654808"/>
            <a:ext cx="160020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Beneficios individuales</a:t>
            </a:r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C0117588-CC15-7B49-8BCD-BCC13E806973}"/>
              </a:ext>
            </a:extLst>
          </p:cNvPr>
          <p:cNvSpPr txBox="1"/>
          <p:nvPr/>
        </p:nvSpPr>
        <p:spPr>
          <a:xfrm>
            <a:off x="1595438" y="5805488"/>
            <a:ext cx="1116012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Metas</a:t>
            </a:r>
          </a:p>
        </p:txBody>
      </p:sp>
      <p:sp>
        <p:nvSpPr>
          <p:cNvPr id="18" name="CuadroTexto 14">
            <a:extLst>
              <a:ext uri="{FF2B5EF4-FFF2-40B4-BE49-F238E27FC236}">
                <a16:creationId xmlns:a16="http://schemas.microsoft.com/office/drawing/2014/main" id="{6A308741-1AB8-6D46-8233-F7C53663D6AF}"/>
              </a:ext>
            </a:extLst>
          </p:cNvPr>
          <p:cNvSpPr txBox="1"/>
          <p:nvPr/>
        </p:nvSpPr>
        <p:spPr>
          <a:xfrm>
            <a:off x="9329057" y="5820002"/>
            <a:ext cx="1267505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Montserrat" pitchFamily="2" charset="77"/>
              </a:rPr>
              <a:t>Indicadores</a:t>
            </a:r>
          </a:p>
        </p:txBody>
      </p:sp>
    </p:spTree>
    <p:extLst>
      <p:ext uri="{BB962C8B-B14F-4D97-AF65-F5344CB8AC3E}">
        <p14:creationId xmlns:p14="http://schemas.microsoft.com/office/powerpoint/2010/main" val="52963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Omar A Guerrero on Twitter: &quot;My program on Policy Priority Inference has a  new website @turinginst We study how sustainable development goals interact  and how to use this knowledge to advice policy">
            <a:extLst>
              <a:ext uri="{FF2B5EF4-FFF2-40B4-BE49-F238E27FC236}">
                <a16:creationId xmlns:a16="http://schemas.microsoft.com/office/drawing/2014/main" id="{EE10EC19-CFF7-5540-B05A-A6E59A965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/>
          <a:stretch/>
        </p:blipFill>
        <p:spPr bwMode="auto">
          <a:xfrm>
            <a:off x="4727574" y="4121812"/>
            <a:ext cx="6805613" cy="219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D4B9EE-40E4-4525-A1F7-70D67ECA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27" y="247394"/>
            <a:ext cx="10840622" cy="1499616"/>
          </a:xfrm>
        </p:spPr>
        <p:txBody>
          <a:bodyPr/>
          <a:lstStyle/>
          <a:p>
            <a:r>
              <a:rPr lang="es-MX" dirty="0"/>
              <a:t>Policy Priority Inference </a:t>
            </a:r>
            <a:br>
              <a:rPr lang="es-MX" dirty="0"/>
            </a:br>
            <a:r>
              <a:rPr lang="es-MX" sz="1800" dirty="0"/>
              <a:t>for sustainable development</a:t>
            </a:r>
            <a:endParaRPr lang="es-MX" dirty="0"/>
          </a:p>
        </p:txBody>
      </p:sp>
      <p:pic>
        <p:nvPicPr>
          <p:cNvPr id="4102" name="Picture 6" descr="Omar A Guerrero (@guerrero_oa) | Twitter">
            <a:extLst>
              <a:ext uri="{FF2B5EF4-FFF2-40B4-BE49-F238E27FC236}">
                <a16:creationId xmlns:a16="http://schemas.microsoft.com/office/drawing/2014/main" id="{5EC3F3A9-0752-4F73-AA40-13B0A556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43" y="1878207"/>
            <a:ext cx="2916238" cy="291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107A1C0-8B91-4009-B88E-DB370759F54B}"/>
              </a:ext>
            </a:extLst>
          </p:cNvPr>
          <p:cNvSpPr txBox="1"/>
          <p:nvPr/>
        </p:nvSpPr>
        <p:spPr>
          <a:xfrm>
            <a:off x="646589" y="5357957"/>
            <a:ext cx="3026947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MX" dirty="0">
                <a:latin typeface="Montserrat Medium" pitchFamily="2" charset="77"/>
              </a:rPr>
              <a:t>PhD. Omar A. Guerrero</a:t>
            </a:r>
          </a:p>
          <a:p>
            <a:pPr algn="ctr"/>
            <a:r>
              <a:rPr lang="es-MX" sz="1400" i="1" dirty="0">
                <a:latin typeface="Montserrat" pitchFamily="2" charset="77"/>
              </a:rPr>
              <a:t>Head of Computational Social Science Research</a:t>
            </a:r>
          </a:p>
          <a:p>
            <a:pPr algn="ctr"/>
            <a:r>
              <a:rPr lang="es-MX" sz="1400" dirty="0">
                <a:latin typeface="Montserrat" pitchFamily="2" charset="77"/>
              </a:rPr>
              <a:t>The Alan Turing Institute</a:t>
            </a:r>
          </a:p>
        </p:txBody>
      </p:sp>
      <p:pic>
        <p:nvPicPr>
          <p:cNvPr id="4104" name="Picture 8" descr="EXATEC Sonorense A.C. - Home | Facebook">
            <a:extLst>
              <a:ext uri="{FF2B5EF4-FFF2-40B4-BE49-F238E27FC236}">
                <a16:creationId xmlns:a16="http://schemas.microsoft.com/office/drawing/2014/main" id="{05979EF6-107F-4A20-8F14-09EF470B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733" t="36900" r="-44077" b="29841"/>
          <a:stretch/>
        </p:blipFill>
        <p:spPr bwMode="auto">
          <a:xfrm>
            <a:off x="420732" y="4665796"/>
            <a:ext cx="3478661" cy="596962"/>
          </a:xfrm>
          <a:prstGeom prst="ellipseRibbon2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F390E-13D7-414D-9643-50507CA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5BE8D-BEAF-A64C-A5BF-15FB3746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12</a:t>
            </a:fld>
            <a:endParaRPr lang="es-ES" noProof="0"/>
          </a:p>
        </p:txBody>
      </p:sp>
      <p:pic>
        <p:nvPicPr>
          <p:cNvPr id="4098" name="Picture 2" descr="Policy Priority Inference – The Living Library">
            <a:extLst>
              <a:ext uri="{FF2B5EF4-FFF2-40B4-BE49-F238E27FC236}">
                <a16:creationId xmlns:a16="http://schemas.microsoft.com/office/drawing/2014/main" id="{9A8682B8-EE56-487A-89A8-825A26F5459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4" y="1629424"/>
            <a:ext cx="6805613" cy="249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25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33DC-E7DB-8AF9-F8AE-8CE534D5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356487"/>
            <a:ext cx="10943607" cy="1592286"/>
          </a:xfrm>
        </p:spPr>
        <p:txBody>
          <a:bodyPr>
            <a:normAutofit/>
          </a:bodyPr>
          <a:lstStyle/>
          <a:p>
            <a:r>
              <a:rPr lang="en-US" dirty="0"/>
              <a:t>CRISP - DM</a:t>
            </a:r>
            <a:br>
              <a:rPr lang="en-US" dirty="0"/>
            </a:br>
            <a:r>
              <a:rPr lang="en-US" sz="2000" dirty="0">
                <a:latin typeface="Montserrat" pitchFamily="2" charset="77"/>
              </a:rPr>
              <a:t>Cross-industry Standard Process 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for Data Mining</a:t>
            </a:r>
            <a:endParaRPr lang="en-US" dirty="0">
              <a:latin typeface="Montserrat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DED06D6-7F18-C6CA-D718-B5AC87BBEB88}"/>
              </a:ext>
            </a:extLst>
          </p:cNvPr>
          <p:cNvSpPr/>
          <p:nvPr/>
        </p:nvSpPr>
        <p:spPr>
          <a:xfrm>
            <a:off x="5529498" y="1593786"/>
            <a:ext cx="1169515" cy="1169527"/>
          </a:xfrm>
          <a:custGeom>
            <a:avLst/>
            <a:gdLst>
              <a:gd name="connsiteX0" fmla="*/ 0 w 1169515"/>
              <a:gd name="connsiteY0" fmla="*/ 584764 h 1169527"/>
              <a:gd name="connsiteX1" fmla="*/ 584758 w 1169515"/>
              <a:gd name="connsiteY1" fmla="*/ 0 h 1169527"/>
              <a:gd name="connsiteX2" fmla="*/ 1169516 w 1169515"/>
              <a:gd name="connsiteY2" fmla="*/ 584764 h 1169527"/>
              <a:gd name="connsiteX3" fmla="*/ 584758 w 1169515"/>
              <a:gd name="connsiteY3" fmla="*/ 1169528 h 1169527"/>
              <a:gd name="connsiteX4" fmla="*/ 0 w 1169515"/>
              <a:gd name="connsiteY4" fmla="*/ 584764 h 11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515" h="1169527">
                <a:moveTo>
                  <a:pt x="0" y="584764"/>
                </a:moveTo>
                <a:cubicBezTo>
                  <a:pt x="0" y="261808"/>
                  <a:pt x="261805" y="0"/>
                  <a:pt x="584758" y="0"/>
                </a:cubicBezTo>
                <a:cubicBezTo>
                  <a:pt x="907711" y="0"/>
                  <a:pt x="1169516" y="261808"/>
                  <a:pt x="1169516" y="584764"/>
                </a:cubicBezTo>
                <a:cubicBezTo>
                  <a:pt x="1169516" y="907720"/>
                  <a:pt x="907711" y="1169528"/>
                  <a:pt x="584758" y="1169528"/>
                </a:cubicBezTo>
                <a:cubicBezTo>
                  <a:pt x="261805" y="1169528"/>
                  <a:pt x="0" y="907720"/>
                  <a:pt x="0" y="5847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6513" rIns="0" bIns="18651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>
                <a:latin typeface="Montserrat" pitchFamily="2" charset="77"/>
              </a:rPr>
              <a:t>Entender</a:t>
            </a:r>
            <a:r>
              <a:rPr lang="en-US" sz="1100" kern="1200" dirty="0">
                <a:latin typeface="Montserrat" pitchFamily="2" charset="77"/>
              </a:rPr>
              <a:t> </a:t>
            </a:r>
            <a:r>
              <a:rPr lang="en-US" sz="1100" kern="1200" dirty="0" err="1">
                <a:latin typeface="Montserrat" pitchFamily="2" charset="77"/>
              </a:rPr>
              <a:t>el</a:t>
            </a:r>
            <a:r>
              <a:rPr lang="en-US" sz="1100" kern="1200" dirty="0">
                <a:latin typeface="Montserrat" pitchFamily="2" charset="77"/>
              </a:rPr>
              <a:t> </a:t>
            </a:r>
            <a:r>
              <a:rPr lang="en-US" sz="1100" kern="1200" dirty="0" err="1">
                <a:latin typeface="Montserrat" pitchFamily="2" charset="77"/>
              </a:rPr>
              <a:t>problema</a:t>
            </a:r>
            <a:endParaRPr lang="en-US" sz="1100" kern="1200" dirty="0">
              <a:latin typeface="Montserrat" pitchFamily="2" charset="77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79665B6-6648-E103-F24E-F58FA56462B0}"/>
              </a:ext>
            </a:extLst>
          </p:cNvPr>
          <p:cNvSpPr/>
          <p:nvPr/>
        </p:nvSpPr>
        <p:spPr>
          <a:xfrm rot="1800000">
            <a:off x="6711355" y="2415427"/>
            <a:ext cx="310030" cy="394711"/>
          </a:xfrm>
          <a:custGeom>
            <a:avLst/>
            <a:gdLst>
              <a:gd name="connsiteX0" fmla="*/ 0 w 310030"/>
              <a:gd name="connsiteY0" fmla="*/ 78942 h 394711"/>
              <a:gd name="connsiteX1" fmla="*/ 155015 w 310030"/>
              <a:gd name="connsiteY1" fmla="*/ 78942 h 394711"/>
              <a:gd name="connsiteX2" fmla="*/ 155015 w 310030"/>
              <a:gd name="connsiteY2" fmla="*/ 0 h 394711"/>
              <a:gd name="connsiteX3" fmla="*/ 310030 w 310030"/>
              <a:gd name="connsiteY3" fmla="*/ 197356 h 394711"/>
              <a:gd name="connsiteX4" fmla="*/ 155015 w 310030"/>
              <a:gd name="connsiteY4" fmla="*/ 394711 h 394711"/>
              <a:gd name="connsiteX5" fmla="*/ 155015 w 310030"/>
              <a:gd name="connsiteY5" fmla="*/ 315769 h 394711"/>
              <a:gd name="connsiteX6" fmla="*/ 0 w 310030"/>
              <a:gd name="connsiteY6" fmla="*/ 315769 h 394711"/>
              <a:gd name="connsiteX7" fmla="*/ 0 w 310030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30" h="394711">
                <a:moveTo>
                  <a:pt x="0" y="78942"/>
                </a:moveTo>
                <a:lnTo>
                  <a:pt x="155015" y="78942"/>
                </a:lnTo>
                <a:lnTo>
                  <a:pt x="155015" y="0"/>
                </a:lnTo>
                <a:lnTo>
                  <a:pt x="310030" y="197356"/>
                </a:lnTo>
                <a:lnTo>
                  <a:pt x="155015" y="394711"/>
                </a:lnTo>
                <a:lnTo>
                  <a:pt x="155015" y="315769"/>
                </a:lnTo>
                <a:lnTo>
                  <a:pt x="0" y="315769"/>
                </a:lnTo>
                <a:lnTo>
                  <a:pt x="0" y="789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942" rIns="93008" bIns="7894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B2AEB6F-8018-CAD1-8A40-2E7D55896B12}"/>
              </a:ext>
            </a:extLst>
          </p:cNvPr>
          <p:cNvSpPr/>
          <p:nvPr/>
        </p:nvSpPr>
        <p:spPr>
          <a:xfrm>
            <a:off x="7048924" y="2471027"/>
            <a:ext cx="1169515" cy="1169527"/>
          </a:xfrm>
          <a:custGeom>
            <a:avLst/>
            <a:gdLst>
              <a:gd name="connsiteX0" fmla="*/ 0 w 1169515"/>
              <a:gd name="connsiteY0" fmla="*/ 584764 h 1169527"/>
              <a:gd name="connsiteX1" fmla="*/ 584758 w 1169515"/>
              <a:gd name="connsiteY1" fmla="*/ 0 h 1169527"/>
              <a:gd name="connsiteX2" fmla="*/ 1169516 w 1169515"/>
              <a:gd name="connsiteY2" fmla="*/ 584764 h 1169527"/>
              <a:gd name="connsiteX3" fmla="*/ 584758 w 1169515"/>
              <a:gd name="connsiteY3" fmla="*/ 1169528 h 1169527"/>
              <a:gd name="connsiteX4" fmla="*/ 0 w 1169515"/>
              <a:gd name="connsiteY4" fmla="*/ 584764 h 11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515" h="1169527">
                <a:moveTo>
                  <a:pt x="0" y="584764"/>
                </a:moveTo>
                <a:cubicBezTo>
                  <a:pt x="0" y="261808"/>
                  <a:pt x="261805" y="0"/>
                  <a:pt x="584758" y="0"/>
                </a:cubicBezTo>
                <a:cubicBezTo>
                  <a:pt x="907711" y="0"/>
                  <a:pt x="1169516" y="261808"/>
                  <a:pt x="1169516" y="584764"/>
                </a:cubicBezTo>
                <a:cubicBezTo>
                  <a:pt x="1169516" y="907720"/>
                  <a:pt x="907711" y="1169528"/>
                  <a:pt x="584758" y="1169528"/>
                </a:cubicBezTo>
                <a:cubicBezTo>
                  <a:pt x="261805" y="1169528"/>
                  <a:pt x="0" y="907720"/>
                  <a:pt x="0" y="5847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6513" rIns="0" bIns="18651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>
                <a:latin typeface="Montserrat" pitchFamily="2" charset="77"/>
              </a:rPr>
              <a:t>Entender</a:t>
            </a:r>
            <a:r>
              <a:rPr lang="en-US" sz="1100" kern="1200" dirty="0">
                <a:latin typeface="Montserrat" pitchFamily="2" charset="77"/>
              </a:rPr>
              <a:t> </a:t>
            </a:r>
            <a:r>
              <a:rPr lang="en-US" sz="1100" kern="1200" dirty="0" err="1">
                <a:latin typeface="Montserrat" pitchFamily="2" charset="77"/>
              </a:rPr>
              <a:t>los</a:t>
            </a:r>
            <a:r>
              <a:rPr lang="en-US" sz="1100" kern="1200" dirty="0">
                <a:latin typeface="Montserrat" pitchFamily="2" charset="77"/>
              </a:rPr>
              <a:t> </a:t>
            </a:r>
            <a:r>
              <a:rPr lang="en-US" sz="1100" kern="1200" dirty="0" err="1">
                <a:latin typeface="Montserrat" pitchFamily="2" charset="77"/>
              </a:rPr>
              <a:t>Datos</a:t>
            </a:r>
            <a:endParaRPr lang="en-US" sz="1100" kern="1200" dirty="0">
              <a:latin typeface="Montserrat" pitchFamily="2" charset="77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9708655-5D5E-FC45-9F6B-CFB6F63D12E8}"/>
              </a:ext>
            </a:extLst>
          </p:cNvPr>
          <p:cNvSpPr/>
          <p:nvPr/>
        </p:nvSpPr>
        <p:spPr>
          <a:xfrm rot="5400000">
            <a:off x="7478669" y="3726901"/>
            <a:ext cx="310025" cy="394711"/>
          </a:xfrm>
          <a:custGeom>
            <a:avLst/>
            <a:gdLst>
              <a:gd name="connsiteX0" fmla="*/ 0 w 310025"/>
              <a:gd name="connsiteY0" fmla="*/ 78942 h 394711"/>
              <a:gd name="connsiteX1" fmla="*/ 155013 w 310025"/>
              <a:gd name="connsiteY1" fmla="*/ 78942 h 394711"/>
              <a:gd name="connsiteX2" fmla="*/ 155013 w 310025"/>
              <a:gd name="connsiteY2" fmla="*/ 0 h 394711"/>
              <a:gd name="connsiteX3" fmla="*/ 310025 w 310025"/>
              <a:gd name="connsiteY3" fmla="*/ 197356 h 394711"/>
              <a:gd name="connsiteX4" fmla="*/ 155013 w 310025"/>
              <a:gd name="connsiteY4" fmla="*/ 394711 h 394711"/>
              <a:gd name="connsiteX5" fmla="*/ 155013 w 310025"/>
              <a:gd name="connsiteY5" fmla="*/ 315769 h 394711"/>
              <a:gd name="connsiteX6" fmla="*/ 0 w 310025"/>
              <a:gd name="connsiteY6" fmla="*/ 315769 h 394711"/>
              <a:gd name="connsiteX7" fmla="*/ 0 w 310025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25" h="394711">
                <a:moveTo>
                  <a:pt x="0" y="78942"/>
                </a:moveTo>
                <a:lnTo>
                  <a:pt x="155013" y="78942"/>
                </a:lnTo>
                <a:lnTo>
                  <a:pt x="155013" y="0"/>
                </a:lnTo>
                <a:lnTo>
                  <a:pt x="310025" y="197356"/>
                </a:lnTo>
                <a:lnTo>
                  <a:pt x="155013" y="394711"/>
                </a:lnTo>
                <a:lnTo>
                  <a:pt x="155013" y="315769"/>
                </a:lnTo>
                <a:lnTo>
                  <a:pt x="0" y="315769"/>
                </a:lnTo>
                <a:lnTo>
                  <a:pt x="0" y="789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940" rIns="93006" bIns="7894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4723253-EB66-B074-8382-4F6E86AFDF06}"/>
              </a:ext>
            </a:extLst>
          </p:cNvPr>
          <p:cNvSpPr/>
          <p:nvPr/>
        </p:nvSpPr>
        <p:spPr>
          <a:xfrm>
            <a:off x="7048924" y="4225508"/>
            <a:ext cx="1169515" cy="1169527"/>
          </a:xfrm>
          <a:custGeom>
            <a:avLst/>
            <a:gdLst>
              <a:gd name="connsiteX0" fmla="*/ 0 w 1169515"/>
              <a:gd name="connsiteY0" fmla="*/ 584764 h 1169527"/>
              <a:gd name="connsiteX1" fmla="*/ 584758 w 1169515"/>
              <a:gd name="connsiteY1" fmla="*/ 0 h 1169527"/>
              <a:gd name="connsiteX2" fmla="*/ 1169516 w 1169515"/>
              <a:gd name="connsiteY2" fmla="*/ 584764 h 1169527"/>
              <a:gd name="connsiteX3" fmla="*/ 584758 w 1169515"/>
              <a:gd name="connsiteY3" fmla="*/ 1169528 h 1169527"/>
              <a:gd name="connsiteX4" fmla="*/ 0 w 1169515"/>
              <a:gd name="connsiteY4" fmla="*/ 584764 h 11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515" h="1169527">
                <a:moveTo>
                  <a:pt x="0" y="584764"/>
                </a:moveTo>
                <a:cubicBezTo>
                  <a:pt x="0" y="261808"/>
                  <a:pt x="261805" y="0"/>
                  <a:pt x="584758" y="0"/>
                </a:cubicBezTo>
                <a:cubicBezTo>
                  <a:pt x="907711" y="0"/>
                  <a:pt x="1169516" y="261808"/>
                  <a:pt x="1169516" y="584764"/>
                </a:cubicBezTo>
                <a:cubicBezTo>
                  <a:pt x="1169516" y="907720"/>
                  <a:pt x="907711" y="1169528"/>
                  <a:pt x="584758" y="1169528"/>
                </a:cubicBezTo>
                <a:cubicBezTo>
                  <a:pt x="261805" y="1169528"/>
                  <a:pt x="0" y="907720"/>
                  <a:pt x="0" y="5847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6513" rIns="0" bIns="18651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>
                <a:latin typeface="Montserrat" pitchFamily="2" charset="77"/>
              </a:rPr>
              <a:t>Preparar</a:t>
            </a:r>
            <a:r>
              <a:rPr lang="en-US" sz="1100" kern="1200" dirty="0">
                <a:latin typeface="Montserrat" pitchFamily="2" charset="77"/>
              </a:rPr>
              <a:t> </a:t>
            </a:r>
            <a:r>
              <a:rPr lang="en-US" sz="1100" kern="1200" dirty="0" err="1">
                <a:latin typeface="Montserrat" pitchFamily="2" charset="77"/>
              </a:rPr>
              <a:t>los</a:t>
            </a:r>
            <a:r>
              <a:rPr lang="en-US" sz="1100" kern="1200" dirty="0">
                <a:latin typeface="Montserrat" pitchFamily="2" charset="77"/>
              </a:rPr>
              <a:t> </a:t>
            </a:r>
            <a:r>
              <a:rPr lang="en-US" sz="1100" kern="1200" dirty="0" err="1">
                <a:latin typeface="Montserrat" pitchFamily="2" charset="77"/>
              </a:rPr>
              <a:t>datos</a:t>
            </a:r>
            <a:endParaRPr lang="en-US" sz="1100" kern="1200" dirty="0">
              <a:latin typeface="Montserrat" pitchFamily="2" charset="77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14BF44A-DD0A-81DD-88F4-65D1AA07D3C0}"/>
              </a:ext>
            </a:extLst>
          </p:cNvPr>
          <p:cNvSpPr/>
          <p:nvPr/>
        </p:nvSpPr>
        <p:spPr>
          <a:xfrm rot="19800000">
            <a:off x="6726552" y="5047149"/>
            <a:ext cx="310031" cy="394711"/>
          </a:xfrm>
          <a:custGeom>
            <a:avLst/>
            <a:gdLst>
              <a:gd name="connsiteX0" fmla="*/ 0 w 310030"/>
              <a:gd name="connsiteY0" fmla="*/ 78942 h 394711"/>
              <a:gd name="connsiteX1" fmla="*/ 155015 w 310030"/>
              <a:gd name="connsiteY1" fmla="*/ 78942 h 394711"/>
              <a:gd name="connsiteX2" fmla="*/ 155015 w 310030"/>
              <a:gd name="connsiteY2" fmla="*/ 0 h 394711"/>
              <a:gd name="connsiteX3" fmla="*/ 310030 w 310030"/>
              <a:gd name="connsiteY3" fmla="*/ 197356 h 394711"/>
              <a:gd name="connsiteX4" fmla="*/ 155015 w 310030"/>
              <a:gd name="connsiteY4" fmla="*/ 394711 h 394711"/>
              <a:gd name="connsiteX5" fmla="*/ 155015 w 310030"/>
              <a:gd name="connsiteY5" fmla="*/ 315769 h 394711"/>
              <a:gd name="connsiteX6" fmla="*/ 0 w 310030"/>
              <a:gd name="connsiteY6" fmla="*/ 315769 h 394711"/>
              <a:gd name="connsiteX7" fmla="*/ 0 w 310030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30" h="394711">
                <a:moveTo>
                  <a:pt x="310030" y="315769"/>
                </a:moveTo>
                <a:lnTo>
                  <a:pt x="155015" y="315769"/>
                </a:lnTo>
                <a:lnTo>
                  <a:pt x="155015" y="394711"/>
                </a:lnTo>
                <a:lnTo>
                  <a:pt x="0" y="197355"/>
                </a:lnTo>
                <a:lnTo>
                  <a:pt x="155015" y="0"/>
                </a:lnTo>
                <a:lnTo>
                  <a:pt x="155015" y="78942"/>
                </a:lnTo>
                <a:lnTo>
                  <a:pt x="310030" y="78942"/>
                </a:lnTo>
                <a:lnTo>
                  <a:pt x="310030" y="3157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008" tIns="78942" rIns="1" bIns="7894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CA63B02-44D5-A0CE-073D-A1094735291C}"/>
              </a:ext>
            </a:extLst>
          </p:cNvPr>
          <p:cNvSpPr/>
          <p:nvPr/>
        </p:nvSpPr>
        <p:spPr>
          <a:xfrm>
            <a:off x="5529498" y="5102749"/>
            <a:ext cx="1169515" cy="1169527"/>
          </a:xfrm>
          <a:custGeom>
            <a:avLst/>
            <a:gdLst>
              <a:gd name="connsiteX0" fmla="*/ 0 w 1169515"/>
              <a:gd name="connsiteY0" fmla="*/ 584764 h 1169527"/>
              <a:gd name="connsiteX1" fmla="*/ 584758 w 1169515"/>
              <a:gd name="connsiteY1" fmla="*/ 0 h 1169527"/>
              <a:gd name="connsiteX2" fmla="*/ 1169516 w 1169515"/>
              <a:gd name="connsiteY2" fmla="*/ 584764 h 1169527"/>
              <a:gd name="connsiteX3" fmla="*/ 584758 w 1169515"/>
              <a:gd name="connsiteY3" fmla="*/ 1169528 h 1169527"/>
              <a:gd name="connsiteX4" fmla="*/ 0 w 1169515"/>
              <a:gd name="connsiteY4" fmla="*/ 584764 h 11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515" h="1169527">
                <a:moveTo>
                  <a:pt x="0" y="584764"/>
                </a:moveTo>
                <a:cubicBezTo>
                  <a:pt x="0" y="261808"/>
                  <a:pt x="261805" y="0"/>
                  <a:pt x="584758" y="0"/>
                </a:cubicBezTo>
                <a:cubicBezTo>
                  <a:pt x="907711" y="0"/>
                  <a:pt x="1169516" y="261808"/>
                  <a:pt x="1169516" y="584764"/>
                </a:cubicBezTo>
                <a:cubicBezTo>
                  <a:pt x="1169516" y="907720"/>
                  <a:pt x="907711" y="1169528"/>
                  <a:pt x="584758" y="1169528"/>
                </a:cubicBezTo>
                <a:cubicBezTo>
                  <a:pt x="261805" y="1169528"/>
                  <a:pt x="0" y="907720"/>
                  <a:pt x="0" y="5847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6513" rIns="0" bIns="18651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>
                <a:latin typeface="Montserrat" pitchFamily="2" charset="77"/>
              </a:rPr>
              <a:t>Modelado</a:t>
            </a:r>
            <a:endParaRPr lang="en-US" sz="1100" kern="1200" dirty="0">
              <a:latin typeface="Montserrat" pitchFamily="2" charset="77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7C191D5-1973-E2F7-5037-0859E22F378E}"/>
              </a:ext>
            </a:extLst>
          </p:cNvPr>
          <p:cNvSpPr/>
          <p:nvPr/>
        </p:nvSpPr>
        <p:spPr>
          <a:xfrm rot="1800000">
            <a:off x="5207127" y="5055923"/>
            <a:ext cx="310031" cy="394712"/>
          </a:xfrm>
          <a:custGeom>
            <a:avLst/>
            <a:gdLst>
              <a:gd name="connsiteX0" fmla="*/ 0 w 310030"/>
              <a:gd name="connsiteY0" fmla="*/ 78942 h 394711"/>
              <a:gd name="connsiteX1" fmla="*/ 155015 w 310030"/>
              <a:gd name="connsiteY1" fmla="*/ 78942 h 394711"/>
              <a:gd name="connsiteX2" fmla="*/ 155015 w 310030"/>
              <a:gd name="connsiteY2" fmla="*/ 0 h 394711"/>
              <a:gd name="connsiteX3" fmla="*/ 310030 w 310030"/>
              <a:gd name="connsiteY3" fmla="*/ 197356 h 394711"/>
              <a:gd name="connsiteX4" fmla="*/ 155015 w 310030"/>
              <a:gd name="connsiteY4" fmla="*/ 394711 h 394711"/>
              <a:gd name="connsiteX5" fmla="*/ 155015 w 310030"/>
              <a:gd name="connsiteY5" fmla="*/ 315769 h 394711"/>
              <a:gd name="connsiteX6" fmla="*/ 0 w 310030"/>
              <a:gd name="connsiteY6" fmla="*/ 315769 h 394711"/>
              <a:gd name="connsiteX7" fmla="*/ 0 w 310030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30" h="394711">
                <a:moveTo>
                  <a:pt x="310030" y="315769"/>
                </a:moveTo>
                <a:lnTo>
                  <a:pt x="155015" y="315769"/>
                </a:lnTo>
                <a:lnTo>
                  <a:pt x="155015" y="394711"/>
                </a:lnTo>
                <a:lnTo>
                  <a:pt x="0" y="197355"/>
                </a:lnTo>
                <a:lnTo>
                  <a:pt x="155015" y="0"/>
                </a:lnTo>
                <a:lnTo>
                  <a:pt x="155015" y="78942"/>
                </a:lnTo>
                <a:lnTo>
                  <a:pt x="310030" y="78942"/>
                </a:lnTo>
                <a:lnTo>
                  <a:pt x="310030" y="3157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009" tIns="78942" rIns="0" bIns="78942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80DE275-9A6A-12F7-FF89-7285E3EEF1D1}"/>
              </a:ext>
            </a:extLst>
          </p:cNvPr>
          <p:cNvSpPr/>
          <p:nvPr/>
        </p:nvSpPr>
        <p:spPr>
          <a:xfrm>
            <a:off x="4010073" y="4225508"/>
            <a:ext cx="1169515" cy="1169527"/>
          </a:xfrm>
          <a:custGeom>
            <a:avLst/>
            <a:gdLst>
              <a:gd name="connsiteX0" fmla="*/ 0 w 1169515"/>
              <a:gd name="connsiteY0" fmla="*/ 584764 h 1169527"/>
              <a:gd name="connsiteX1" fmla="*/ 584758 w 1169515"/>
              <a:gd name="connsiteY1" fmla="*/ 0 h 1169527"/>
              <a:gd name="connsiteX2" fmla="*/ 1169516 w 1169515"/>
              <a:gd name="connsiteY2" fmla="*/ 584764 h 1169527"/>
              <a:gd name="connsiteX3" fmla="*/ 584758 w 1169515"/>
              <a:gd name="connsiteY3" fmla="*/ 1169528 h 1169527"/>
              <a:gd name="connsiteX4" fmla="*/ 0 w 1169515"/>
              <a:gd name="connsiteY4" fmla="*/ 584764 h 11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515" h="1169527">
                <a:moveTo>
                  <a:pt x="0" y="584764"/>
                </a:moveTo>
                <a:cubicBezTo>
                  <a:pt x="0" y="261808"/>
                  <a:pt x="261805" y="0"/>
                  <a:pt x="584758" y="0"/>
                </a:cubicBezTo>
                <a:cubicBezTo>
                  <a:pt x="907711" y="0"/>
                  <a:pt x="1169516" y="261808"/>
                  <a:pt x="1169516" y="584764"/>
                </a:cubicBezTo>
                <a:cubicBezTo>
                  <a:pt x="1169516" y="907720"/>
                  <a:pt x="907711" y="1169528"/>
                  <a:pt x="584758" y="1169528"/>
                </a:cubicBezTo>
                <a:cubicBezTo>
                  <a:pt x="261805" y="1169528"/>
                  <a:pt x="0" y="907720"/>
                  <a:pt x="0" y="5847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6513" rIns="0" bIns="18651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>
                <a:latin typeface="Montserrat" pitchFamily="2" charset="77"/>
              </a:rPr>
              <a:t>Evaluación</a:t>
            </a:r>
            <a:endParaRPr lang="en-US" sz="1100" kern="1200" dirty="0">
              <a:latin typeface="Montserrat" pitchFamily="2" charset="77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9A35C4-29D1-0A9C-AA22-74168B2EC37F}"/>
              </a:ext>
            </a:extLst>
          </p:cNvPr>
          <p:cNvSpPr/>
          <p:nvPr/>
        </p:nvSpPr>
        <p:spPr>
          <a:xfrm rot="16200000">
            <a:off x="4439818" y="3744450"/>
            <a:ext cx="310025" cy="394711"/>
          </a:xfrm>
          <a:custGeom>
            <a:avLst/>
            <a:gdLst>
              <a:gd name="connsiteX0" fmla="*/ 0 w 310025"/>
              <a:gd name="connsiteY0" fmla="*/ 78942 h 394711"/>
              <a:gd name="connsiteX1" fmla="*/ 155013 w 310025"/>
              <a:gd name="connsiteY1" fmla="*/ 78942 h 394711"/>
              <a:gd name="connsiteX2" fmla="*/ 155013 w 310025"/>
              <a:gd name="connsiteY2" fmla="*/ 0 h 394711"/>
              <a:gd name="connsiteX3" fmla="*/ 310025 w 310025"/>
              <a:gd name="connsiteY3" fmla="*/ 197356 h 394711"/>
              <a:gd name="connsiteX4" fmla="*/ 155013 w 310025"/>
              <a:gd name="connsiteY4" fmla="*/ 394711 h 394711"/>
              <a:gd name="connsiteX5" fmla="*/ 155013 w 310025"/>
              <a:gd name="connsiteY5" fmla="*/ 315769 h 394711"/>
              <a:gd name="connsiteX6" fmla="*/ 0 w 310025"/>
              <a:gd name="connsiteY6" fmla="*/ 315769 h 394711"/>
              <a:gd name="connsiteX7" fmla="*/ 0 w 310025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25" h="394711">
                <a:moveTo>
                  <a:pt x="0" y="78942"/>
                </a:moveTo>
                <a:lnTo>
                  <a:pt x="155013" y="78942"/>
                </a:lnTo>
                <a:lnTo>
                  <a:pt x="155013" y="0"/>
                </a:lnTo>
                <a:lnTo>
                  <a:pt x="310025" y="197356"/>
                </a:lnTo>
                <a:lnTo>
                  <a:pt x="155013" y="394711"/>
                </a:lnTo>
                <a:lnTo>
                  <a:pt x="155013" y="315769"/>
                </a:lnTo>
                <a:lnTo>
                  <a:pt x="0" y="315769"/>
                </a:lnTo>
                <a:lnTo>
                  <a:pt x="0" y="789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78942" rIns="93008" bIns="78941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AD41009-CD5B-2BE1-F5B2-600C815C60BB}"/>
              </a:ext>
            </a:extLst>
          </p:cNvPr>
          <p:cNvSpPr/>
          <p:nvPr/>
        </p:nvSpPr>
        <p:spPr>
          <a:xfrm>
            <a:off x="4010073" y="2471027"/>
            <a:ext cx="1169515" cy="1169527"/>
          </a:xfrm>
          <a:custGeom>
            <a:avLst/>
            <a:gdLst>
              <a:gd name="connsiteX0" fmla="*/ 0 w 1169515"/>
              <a:gd name="connsiteY0" fmla="*/ 584764 h 1169527"/>
              <a:gd name="connsiteX1" fmla="*/ 584758 w 1169515"/>
              <a:gd name="connsiteY1" fmla="*/ 0 h 1169527"/>
              <a:gd name="connsiteX2" fmla="*/ 1169516 w 1169515"/>
              <a:gd name="connsiteY2" fmla="*/ 584764 h 1169527"/>
              <a:gd name="connsiteX3" fmla="*/ 584758 w 1169515"/>
              <a:gd name="connsiteY3" fmla="*/ 1169528 h 1169527"/>
              <a:gd name="connsiteX4" fmla="*/ 0 w 1169515"/>
              <a:gd name="connsiteY4" fmla="*/ 584764 h 11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515" h="1169527">
                <a:moveTo>
                  <a:pt x="0" y="584764"/>
                </a:moveTo>
                <a:cubicBezTo>
                  <a:pt x="0" y="261808"/>
                  <a:pt x="261805" y="0"/>
                  <a:pt x="584758" y="0"/>
                </a:cubicBezTo>
                <a:cubicBezTo>
                  <a:pt x="907711" y="0"/>
                  <a:pt x="1169516" y="261808"/>
                  <a:pt x="1169516" y="584764"/>
                </a:cubicBezTo>
                <a:cubicBezTo>
                  <a:pt x="1169516" y="907720"/>
                  <a:pt x="907711" y="1169528"/>
                  <a:pt x="584758" y="1169528"/>
                </a:cubicBezTo>
                <a:cubicBezTo>
                  <a:pt x="261805" y="1169528"/>
                  <a:pt x="0" y="907720"/>
                  <a:pt x="0" y="58476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86513" rIns="0" bIns="186513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 dirty="0" err="1">
                <a:latin typeface="Montserrat" pitchFamily="2" charset="77"/>
              </a:rPr>
              <a:t>Despliegue</a:t>
            </a:r>
            <a:endParaRPr lang="en-US" sz="1100" kern="1200" dirty="0">
              <a:latin typeface="Montserrat" pitchFamily="2" charset="7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BE629B-EA67-C909-6683-923D462E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58FC-DFC6-471A-2EDB-834BE0C45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70F2C3CE-CB32-52F2-FB69-929F226D4582}"/>
              </a:ext>
            </a:extLst>
          </p:cNvPr>
          <p:cNvSpPr/>
          <p:nvPr/>
        </p:nvSpPr>
        <p:spPr>
          <a:xfrm rot="12798055">
            <a:off x="6863114" y="2081477"/>
            <a:ext cx="310025" cy="394711"/>
          </a:xfrm>
          <a:custGeom>
            <a:avLst/>
            <a:gdLst>
              <a:gd name="connsiteX0" fmla="*/ 0 w 310025"/>
              <a:gd name="connsiteY0" fmla="*/ 78942 h 394711"/>
              <a:gd name="connsiteX1" fmla="*/ 155013 w 310025"/>
              <a:gd name="connsiteY1" fmla="*/ 78942 h 394711"/>
              <a:gd name="connsiteX2" fmla="*/ 155013 w 310025"/>
              <a:gd name="connsiteY2" fmla="*/ 0 h 394711"/>
              <a:gd name="connsiteX3" fmla="*/ 310025 w 310025"/>
              <a:gd name="connsiteY3" fmla="*/ 197356 h 394711"/>
              <a:gd name="connsiteX4" fmla="*/ 155013 w 310025"/>
              <a:gd name="connsiteY4" fmla="*/ 394711 h 394711"/>
              <a:gd name="connsiteX5" fmla="*/ 155013 w 310025"/>
              <a:gd name="connsiteY5" fmla="*/ 315769 h 394711"/>
              <a:gd name="connsiteX6" fmla="*/ 0 w 310025"/>
              <a:gd name="connsiteY6" fmla="*/ 315769 h 394711"/>
              <a:gd name="connsiteX7" fmla="*/ 0 w 310025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25" h="394711">
                <a:moveTo>
                  <a:pt x="0" y="78942"/>
                </a:moveTo>
                <a:lnTo>
                  <a:pt x="155013" y="78942"/>
                </a:lnTo>
                <a:lnTo>
                  <a:pt x="155013" y="0"/>
                </a:lnTo>
                <a:lnTo>
                  <a:pt x="310025" y="197356"/>
                </a:lnTo>
                <a:lnTo>
                  <a:pt x="155013" y="394711"/>
                </a:lnTo>
                <a:lnTo>
                  <a:pt x="155013" y="315769"/>
                </a:lnTo>
                <a:lnTo>
                  <a:pt x="0" y="315769"/>
                </a:lnTo>
                <a:lnTo>
                  <a:pt x="0" y="78942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8940" rIns="93006" bIns="78943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AEB04B0-7300-A929-D401-995FD2CB83EC}"/>
              </a:ext>
            </a:extLst>
          </p:cNvPr>
          <p:cNvSpPr/>
          <p:nvPr/>
        </p:nvSpPr>
        <p:spPr>
          <a:xfrm rot="9129342">
            <a:off x="6947574" y="5361222"/>
            <a:ext cx="310031" cy="394712"/>
          </a:xfrm>
          <a:custGeom>
            <a:avLst/>
            <a:gdLst>
              <a:gd name="connsiteX0" fmla="*/ 0 w 310030"/>
              <a:gd name="connsiteY0" fmla="*/ 78942 h 394711"/>
              <a:gd name="connsiteX1" fmla="*/ 155015 w 310030"/>
              <a:gd name="connsiteY1" fmla="*/ 78942 h 394711"/>
              <a:gd name="connsiteX2" fmla="*/ 155015 w 310030"/>
              <a:gd name="connsiteY2" fmla="*/ 0 h 394711"/>
              <a:gd name="connsiteX3" fmla="*/ 310030 w 310030"/>
              <a:gd name="connsiteY3" fmla="*/ 197356 h 394711"/>
              <a:gd name="connsiteX4" fmla="*/ 155015 w 310030"/>
              <a:gd name="connsiteY4" fmla="*/ 394711 h 394711"/>
              <a:gd name="connsiteX5" fmla="*/ 155015 w 310030"/>
              <a:gd name="connsiteY5" fmla="*/ 315769 h 394711"/>
              <a:gd name="connsiteX6" fmla="*/ 0 w 310030"/>
              <a:gd name="connsiteY6" fmla="*/ 315769 h 394711"/>
              <a:gd name="connsiteX7" fmla="*/ 0 w 310030"/>
              <a:gd name="connsiteY7" fmla="*/ 78942 h 394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030" h="394711">
                <a:moveTo>
                  <a:pt x="310030" y="315769"/>
                </a:moveTo>
                <a:lnTo>
                  <a:pt x="155015" y="315769"/>
                </a:lnTo>
                <a:lnTo>
                  <a:pt x="155015" y="394711"/>
                </a:lnTo>
                <a:lnTo>
                  <a:pt x="0" y="197355"/>
                </a:lnTo>
                <a:lnTo>
                  <a:pt x="155015" y="0"/>
                </a:lnTo>
                <a:lnTo>
                  <a:pt x="155015" y="78942"/>
                </a:lnTo>
                <a:lnTo>
                  <a:pt x="310030" y="78942"/>
                </a:lnTo>
                <a:lnTo>
                  <a:pt x="310030" y="31576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009" tIns="78942" rIns="0" bIns="78942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000" kern="1200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0972797-2C45-93CE-6A3A-E9EAC7B5380E}"/>
              </a:ext>
            </a:extLst>
          </p:cNvPr>
          <p:cNvCxnSpPr>
            <a:cxnSpLocks/>
            <a:stCxn id="16" idx="2"/>
            <a:endCxn id="8" idx="3"/>
          </p:cNvCxnSpPr>
          <p:nvPr/>
        </p:nvCxnSpPr>
        <p:spPr>
          <a:xfrm flipV="1">
            <a:off x="5179589" y="2763314"/>
            <a:ext cx="934667" cy="2046958"/>
          </a:xfrm>
          <a:prstGeom prst="curvedConnector3">
            <a:avLst>
              <a:gd name="adj1" fmla="val 98185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93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6300-21E7-789C-B445-5F0735129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Objetivos</a:t>
            </a:r>
            <a:r>
              <a:rPr lang="en-US" dirty="0"/>
              <a:t> de un Proyecto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75545-6C07-0D05-12D7-D76B2FE8B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E2187-5005-D0BD-2600-E3D12BCC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14</a:t>
            </a:fld>
            <a:endParaRPr lang="es-ES" noProof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D9EF4E-CEF1-6FAF-E340-5F419EB7E254}"/>
              </a:ext>
            </a:extLst>
          </p:cNvPr>
          <p:cNvGrpSpPr/>
          <p:nvPr/>
        </p:nvGrpSpPr>
        <p:grpSpPr>
          <a:xfrm>
            <a:off x="5531971" y="2176486"/>
            <a:ext cx="1164572" cy="1164572"/>
            <a:chOff x="7205988" y="2662129"/>
            <a:chExt cx="1164572" cy="1164572"/>
          </a:xfrm>
        </p:grpSpPr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E71FE9ED-4C29-98CD-E598-DE55DAB582A6}"/>
                </a:ext>
              </a:extLst>
            </p:cNvPr>
            <p:cNvSpPr/>
            <p:nvPr/>
          </p:nvSpPr>
          <p:spPr>
            <a:xfrm rot="8100000">
              <a:off x="7205988" y="2662129"/>
              <a:ext cx="1164572" cy="1164572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Braille with solid fill">
              <a:extLst>
                <a:ext uri="{FF2B5EF4-FFF2-40B4-BE49-F238E27FC236}">
                  <a16:creationId xmlns:a16="http://schemas.microsoft.com/office/drawing/2014/main" id="{3E003D1A-E663-CD79-08B6-AE5141A68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1074" y="2787215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E8A547-3A23-49FE-9075-54DBA9A72894}"/>
              </a:ext>
            </a:extLst>
          </p:cNvPr>
          <p:cNvGrpSpPr/>
          <p:nvPr/>
        </p:nvGrpSpPr>
        <p:grpSpPr>
          <a:xfrm>
            <a:off x="7950294" y="4180564"/>
            <a:ext cx="1164572" cy="1164572"/>
            <a:chOff x="7205988" y="4524744"/>
            <a:chExt cx="1164572" cy="1164572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39BC961B-ADAE-8BA9-0EF0-1A1A60D86EAE}"/>
                </a:ext>
              </a:extLst>
            </p:cNvPr>
            <p:cNvSpPr/>
            <p:nvPr/>
          </p:nvSpPr>
          <p:spPr>
            <a:xfrm rot="18900000">
              <a:off x="7205988" y="4524744"/>
              <a:ext cx="1164572" cy="1164572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Chevron arrows with solid fill">
              <a:extLst>
                <a:ext uri="{FF2B5EF4-FFF2-40B4-BE49-F238E27FC236}">
                  <a16:creationId xmlns:a16="http://schemas.microsoft.com/office/drawing/2014/main" id="{014ECAFC-6A41-88FB-876E-47B7310AD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1074" y="4649830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D6282E-C485-0A38-4E7B-790F2B5378DE}"/>
              </a:ext>
            </a:extLst>
          </p:cNvPr>
          <p:cNvGrpSpPr/>
          <p:nvPr/>
        </p:nvGrpSpPr>
        <p:grpSpPr>
          <a:xfrm>
            <a:off x="10368616" y="2176486"/>
            <a:ext cx="1164572" cy="1164572"/>
            <a:chOff x="2021214" y="4175015"/>
            <a:chExt cx="1164572" cy="1164572"/>
          </a:xfrm>
        </p:grpSpPr>
        <p:sp>
          <p:nvSpPr>
            <p:cNvPr id="18" name="Teardrop 17">
              <a:extLst>
                <a:ext uri="{FF2B5EF4-FFF2-40B4-BE49-F238E27FC236}">
                  <a16:creationId xmlns:a16="http://schemas.microsoft.com/office/drawing/2014/main" id="{6CE2294A-AFE9-DDD7-25ED-1E0246D24688}"/>
                </a:ext>
              </a:extLst>
            </p:cNvPr>
            <p:cNvSpPr/>
            <p:nvPr/>
          </p:nvSpPr>
          <p:spPr>
            <a:xfrm rot="8100000">
              <a:off x="2021214" y="4175015"/>
              <a:ext cx="1164572" cy="1164572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Good Idea with solid fill">
              <a:extLst>
                <a:ext uri="{FF2B5EF4-FFF2-40B4-BE49-F238E27FC236}">
                  <a16:creationId xmlns:a16="http://schemas.microsoft.com/office/drawing/2014/main" id="{4A644B07-4A75-DD1C-128F-465A4285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6404" y="4312627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ardrop 15">
            <a:extLst>
              <a:ext uri="{FF2B5EF4-FFF2-40B4-BE49-F238E27FC236}">
                <a16:creationId xmlns:a16="http://schemas.microsoft.com/office/drawing/2014/main" id="{6C8B3334-E95D-9D96-A1B8-22902638B467}"/>
              </a:ext>
            </a:extLst>
          </p:cNvPr>
          <p:cNvSpPr/>
          <p:nvPr/>
        </p:nvSpPr>
        <p:spPr>
          <a:xfrm rot="18900000">
            <a:off x="3137227" y="4168511"/>
            <a:ext cx="1164572" cy="1164572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4EE0AD-BF1F-F5EB-6353-D87BD4280FAD}"/>
              </a:ext>
            </a:extLst>
          </p:cNvPr>
          <p:cNvGrpSpPr/>
          <p:nvPr/>
        </p:nvGrpSpPr>
        <p:grpSpPr>
          <a:xfrm>
            <a:off x="770481" y="2197276"/>
            <a:ext cx="1164572" cy="1164572"/>
            <a:chOff x="3724732" y="4533791"/>
            <a:chExt cx="1164572" cy="1164572"/>
          </a:xfrm>
        </p:grpSpPr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E5F6B36D-E9EE-52D6-AE00-E9F84AA8CF73}"/>
                </a:ext>
              </a:extLst>
            </p:cNvPr>
            <p:cNvSpPr/>
            <p:nvPr/>
          </p:nvSpPr>
          <p:spPr>
            <a:xfrm rot="8100000">
              <a:off x="3724732" y="4533791"/>
              <a:ext cx="1164572" cy="1164572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Head with gears with solid fill">
              <a:extLst>
                <a:ext uri="{FF2B5EF4-FFF2-40B4-BE49-F238E27FC236}">
                  <a16:creationId xmlns:a16="http://schemas.microsoft.com/office/drawing/2014/main" id="{156CDB7C-8788-6A65-D055-32ED9FD37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74870" y="4658877"/>
              <a:ext cx="914400" cy="914400"/>
            </a:xfrm>
            <a:prstGeom prst="rect">
              <a:avLst/>
            </a:prstGeom>
          </p:spPr>
        </p:pic>
      </p:grpSp>
      <p:pic>
        <p:nvPicPr>
          <p:cNvPr id="7" name="Content Placeholder 6" descr="Blockchain with solid fill">
            <a:extLst>
              <a:ext uri="{FF2B5EF4-FFF2-40B4-BE49-F238E27FC236}">
                <a16:creationId xmlns:a16="http://schemas.microsoft.com/office/drawing/2014/main" id="{FD0A418E-6819-0F42-7000-BD6E81A39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2313" y="4231320"/>
            <a:ext cx="914400" cy="914400"/>
          </a:xfr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0E5ADD-170F-6CF5-0E3E-BAD78DC8C7EA}"/>
              </a:ext>
            </a:extLst>
          </p:cNvPr>
          <p:cNvCxnSpPr/>
          <p:nvPr/>
        </p:nvCxnSpPr>
        <p:spPr>
          <a:xfrm>
            <a:off x="695325" y="3798563"/>
            <a:ext cx="1083786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itle 4">
            <a:extLst>
              <a:ext uri="{FF2B5EF4-FFF2-40B4-BE49-F238E27FC236}">
                <a16:creationId xmlns:a16="http://schemas.microsoft.com/office/drawing/2014/main" id="{F2297196-4FEF-05CC-56DF-5E65BB1EDC92}"/>
              </a:ext>
            </a:extLst>
          </p:cNvPr>
          <p:cNvSpPr txBox="1">
            <a:spLocks/>
          </p:cNvSpPr>
          <p:nvPr/>
        </p:nvSpPr>
        <p:spPr>
          <a:xfrm>
            <a:off x="394700" y="1508661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Automatizar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AA9DAD2E-211F-B182-0B6A-EDB0E5030960}"/>
              </a:ext>
            </a:extLst>
          </p:cNvPr>
          <p:cNvSpPr txBox="1">
            <a:spLocks/>
          </p:cNvSpPr>
          <p:nvPr/>
        </p:nvSpPr>
        <p:spPr>
          <a:xfrm>
            <a:off x="4637422" y="1484313"/>
            <a:ext cx="2952750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Descurbir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Patrones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4FF271D6-8CF7-05F7-517F-9EDA617A9755}"/>
              </a:ext>
            </a:extLst>
          </p:cNvPr>
          <p:cNvSpPr txBox="1">
            <a:spLocks/>
          </p:cNvSpPr>
          <p:nvPr/>
        </p:nvSpPr>
        <p:spPr>
          <a:xfrm>
            <a:off x="9995126" y="1484313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Explicar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F6940FDF-5496-7D14-2F38-C175727B94F4}"/>
              </a:ext>
            </a:extLst>
          </p:cNvPr>
          <p:cNvSpPr txBox="1">
            <a:spLocks/>
          </p:cNvSpPr>
          <p:nvPr/>
        </p:nvSpPr>
        <p:spPr>
          <a:xfrm>
            <a:off x="2711450" y="5267571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Optimizar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EDFB8AE5-C9B3-4B2F-044A-BBCF388DA1E3}"/>
              </a:ext>
            </a:extLst>
          </p:cNvPr>
          <p:cNvSpPr txBox="1">
            <a:spLocks/>
          </p:cNvSpPr>
          <p:nvPr/>
        </p:nvSpPr>
        <p:spPr>
          <a:xfrm>
            <a:off x="7577361" y="5247022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Predecir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858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68289"/>
            <a:ext cx="10837863" cy="811379"/>
          </a:xfrm>
        </p:spPr>
        <p:txBody>
          <a:bodyPr/>
          <a:lstStyle/>
          <a:p>
            <a:pPr algn="ctr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15</a:t>
            </a:fld>
            <a:endParaRPr lang="es-E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40E882-89C3-1164-B3F0-C436CEC02F64}"/>
              </a:ext>
            </a:extLst>
          </p:cNvPr>
          <p:cNvGrpSpPr/>
          <p:nvPr/>
        </p:nvGrpSpPr>
        <p:grpSpPr>
          <a:xfrm>
            <a:off x="296366" y="1855712"/>
            <a:ext cx="2616048" cy="2616048"/>
            <a:chOff x="712940" y="2544380"/>
            <a:chExt cx="2328141" cy="2328141"/>
          </a:xfrm>
        </p:grpSpPr>
        <p:sp>
          <p:nvSpPr>
            <p:cNvPr id="6" name="Teardrop 5">
              <a:extLst>
                <a:ext uri="{FF2B5EF4-FFF2-40B4-BE49-F238E27FC236}">
                  <a16:creationId xmlns:a16="http://schemas.microsoft.com/office/drawing/2014/main" id="{9DF5F50E-8F0A-E73A-8A02-2560D8F0CAB5}"/>
                </a:ext>
              </a:extLst>
            </p:cNvPr>
            <p:cNvSpPr/>
            <p:nvPr/>
          </p:nvSpPr>
          <p:spPr>
            <a:xfrm rot="8100000">
              <a:off x="712940" y="2544380"/>
              <a:ext cx="2328141" cy="2328141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Robot with solid fill">
              <a:extLst>
                <a:ext uri="{FF2B5EF4-FFF2-40B4-BE49-F238E27FC236}">
                  <a16:creationId xmlns:a16="http://schemas.microsoft.com/office/drawing/2014/main" id="{2E9F7F83-F60F-BD1A-56BA-FCE1FE071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7010" y="2898450"/>
              <a:ext cx="1620000" cy="1620000"/>
            </a:xfrm>
            <a:prstGeom prst="rect">
              <a:avLst/>
            </a:prstGeom>
          </p:spPr>
        </p:pic>
      </p:grpSp>
      <p:sp>
        <p:nvSpPr>
          <p:cNvPr id="21" name="Title 4">
            <a:extLst>
              <a:ext uri="{FF2B5EF4-FFF2-40B4-BE49-F238E27FC236}">
                <a16:creationId xmlns:a16="http://schemas.microsoft.com/office/drawing/2014/main" id="{4C6044A8-9080-EF88-FD23-23D375633596}"/>
              </a:ext>
            </a:extLst>
          </p:cNvPr>
          <p:cNvSpPr txBox="1">
            <a:spLocks/>
          </p:cNvSpPr>
          <p:nvPr/>
        </p:nvSpPr>
        <p:spPr>
          <a:xfrm>
            <a:off x="409797" y="5138443"/>
            <a:ext cx="2389187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Métodos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Computacionales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8151BF-3B57-5E7A-EFED-6C2D4CDF5533}"/>
              </a:ext>
            </a:extLst>
          </p:cNvPr>
          <p:cNvGrpSpPr/>
          <p:nvPr/>
        </p:nvGrpSpPr>
        <p:grpSpPr>
          <a:xfrm>
            <a:off x="4727588" y="1855712"/>
            <a:ext cx="2616048" cy="2616048"/>
            <a:chOff x="4941751" y="2526860"/>
            <a:chExt cx="2328141" cy="2328141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99BF68A6-8665-D603-C455-58DEE72A4403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atabase with solid fill">
              <a:extLst>
                <a:ext uri="{FF2B5EF4-FFF2-40B4-BE49-F238E27FC236}">
                  <a16:creationId xmlns:a16="http://schemas.microsoft.com/office/drawing/2014/main" id="{C39DE329-1897-096F-3624-497E33D02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sp>
        <p:nvSpPr>
          <p:cNvPr id="22" name="Title 4">
            <a:extLst>
              <a:ext uri="{FF2B5EF4-FFF2-40B4-BE49-F238E27FC236}">
                <a16:creationId xmlns:a16="http://schemas.microsoft.com/office/drawing/2014/main" id="{8F68A033-5658-48E1-0DBD-BFEBAED91603}"/>
              </a:ext>
            </a:extLst>
          </p:cNvPr>
          <p:cNvSpPr txBox="1">
            <a:spLocks/>
          </p:cNvSpPr>
          <p:nvPr/>
        </p:nvSpPr>
        <p:spPr>
          <a:xfrm>
            <a:off x="4827342" y="5138443"/>
            <a:ext cx="2389187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E2C688-3CE3-D68C-1B37-071E64FF7873}"/>
              </a:ext>
            </a:extLst>
          </p:cNvPr>
          <p:cNvGrpSpPr/>
          <p:nvPr/>
        </p:nvGrpSpPr>
        <p:grpSpPr>
          <a:xfrm>
            <a:off x="9131456" y="1855712"/>
            <a:ext cx="2616048" cy="2616048"/>
            <a:chOff x="9170561" y="2542748"/>
            <a:chExt cx="2328141" cy="2328141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11304CF2-B542-84FA-A6FC-BFD3C18CD7B4}"/>
                </a:ext>
              </a:extLst>
            </p:cNvPr>
            <p:cNvSpPr/>
            <p:nvPr/>
          </p:nvSpPr>
          <p:spPr>
            <a:xfrm rot="8100000">
              <a:off x="9170561" y="2542748"/>
              <a:ext cx="2328141" cy="2328141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Artificial Intelligence with solid fill">
              <a:extLst>
                <a:ext uri="{FF2B5EF4-FFF2-40B4-BE49-F238E27FC236}">
                  <a16:creationId xmlns:a16="http://schemas.microsoft.com/office/drawing/2014/main" id="{9942FCCB-E098-AB67-66B4-1C270029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24631" y="2896818"/>
              <a:ext cx="1620000" cy="1620000"/>
            </a:xfrm>
            <a:prstGeom prst="rect">
              <a:avLst/>
            </a:prstGeom>
          </p:spPr>
        </p:pic>
      </p:grpSp>
      <p:sp>
        <p:nvSpPr>
          <p:cNvPr id="23" name="Title 4">
            <a:extLst>
              <a:ext uri="{FF2B5EF4-FFF2-40B4-BE49-F238E27FC236}">
                <a16:creationId xmlns:a16="http://schemas.microsoft.com/office/drawing/2014/main" id="{2F60975A-5D7D-581A-8B51-B69FA22A1311}"/>
              </a:ext>
            </a:extLst>
          </p:cNvPr>
          <p:cNvSpPr txBox="1">
            <a:spLocks/>
          </p:cNvSpPr>
          <p:nvPr/>
        </p:nvSpPr>
        <p:spPr>
          <a:xfrm>
            <a:off x="9244887" y="5138443"/>
            <a:ext cx="2389187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Herramientas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para Toma de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Tecisiones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80A3E34E-7096-A9C0-0419-DB97B92EEC53}"/>
              </a:ext>
            </a:extLst>
          </p:cNvPr>
          <p:cNvSpPr/>
          <p:nvPr/>
        </p:nvSpPr>
        <p:spPr>
          <a:xfrm>
            <a:off x="3362801" y="2851615"/>
            <a:ext cx="914400" cy="914400"/>
          </a:xfrm>
          <a:prstGeom prst="plus">
            <a:avLst>
              <a:gd name="adj" fmla="val 3597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374CBB-4B98-0270-4D49-B009A2B3E87D}"/>
              </a:ext>
            </a:extLst>
          </p:cNvPr>
          <p:cNvGrpSpPr/>
          <p:nvPr/>
        </p:nvGrpSpPr>
        <p:grpSpPr>
          <a:xfrm>
            <a:off x="7794023" y="2975141"/>
            <a:ext cx="887046" cy="667348"/>
            <a:chOff x="3355014" y="2997200"/>
            <a:chExt cx="887046" cy="66734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0BD576D-4202-2F5A-1A83-7AAA5648394E}"/>
                </a:ext>
              </a:extLst>
            </p:cNvPr>
            <p:cNvSpPr/>
            <p:nvPr/>
          </p:nvSpPr>
          <p:spPr>
            <a:xfrm>
              <a:off x="3355014" y="2997200"/>
              <a:ext cx="887046" cy="2257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AFBE05-499F-7692-8604-8203E2FF9CED}"/>
                </a:ext>
              </a:extLst>
            </p:cNvPr>
            <p:cNvSpPr/>
            <p:nvPr/>
          </p:nvSpPr>
          <p:spPr>
            <a:xfrm>
              <a:off x="3355014" y="3438842"/>
              <a:ext cx="887046" cy="2257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C4BD501-6D66-5901-0E8C-98983D8A32AD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5713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EE25-9205-9CBC-857D-A171C112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4B07B-BBAF-8ECB-11FB-A96C555D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C87DB-E688-B934-B0EA-F754BAD4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16</a:t>
            </a:fld>
            <a:endParaRPr lang="es-ES" noProof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CCEF631-1CE7-7DF2-BEA3-FD80E110A38B}"/>
              </a:ext>
            </a:extLst>
          </p:cNvPr>
          <p:cNvGrpSpPr/>
          <p:nvPr/>
        </p:nvGrpSpPr>
        <p:grpSpPr>
          <a:xfrm>
            <a:off x="1481835" y="1592263"/>
            <a:ext cx="9228331" cy="4783849"/>
            <a:chOff x="695325" y="1592263"/>
            <a:chExt cx="9228331" cy="47838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F5941C4-5545-6851-270A-B716F6CF3D5A}"/>
                </a:ext>
              </a:extLst>
            </p:cNvPr>
            <p:cNvGrpSpPr/>
            <p:nvPr/>
          </p:nvGrpSpPr>
          <p:grpSpPr>
            <a:xfrm>
              <a:off x="1067126" y="2797946"/>
              <a:ext cx="1164572" cy="1164572"/>
              <a:chOff x="712940" y="2544380"/>
              <a:chExt cx="2328141" cy="2328141"/>
            </a:xfrm>
          </p:grpSpPr>
          <p:sp>
            <p:nvSpPr>
              <p:cNvPr id="8" name="Teardrop 7">
                <a:extLst>
                  <a:ext uri="{FF2B5EF4-FFF2-40B4-BE49-F238E27FC236}">
                    <a16:creationId xmlns:a16="http://schemas.microsoft.com/office/drawing/2014/main" id="{40E41E1B-19C2-D824-C8A7-5C985D8DA709}"/>
                  </a:ext>
                </a:extLst>
              </p:cNvPr>
              <p:cNvSpPr/>
              <p:nvPr/>
            </p:nvSpPr>
            <p:spPr>
              <a:xfrm rot="8100000">
                <a:off x="712940" y="2544380"/>
                <a:ext cx="2328141" cy="2328141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Robot with solid fill">
                <a:extLst>
                  <a:ext uri="{FF2B5EF4-FFF2-40B4-BE49-F238E27FC236}">
                    <a16:creationId xmlns:a16="http://schemas.microsoft.com/office/drawing/2014/main" id="{B6373D99-C4AB-5B37-B0D7-8B8738EBC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67010" y="2898450"/>
                <a:ext cx="1620000" cy="1620000"/>
              </a:xfrm>
              <a:prstGeom prst="rect">
                <a:avLst/>
              </a:prstGeom>
            </p:spPr>
          </p:pic>
        </p:grpSp>
        <p:sp>
          <p:nvSpPr>
            <p:cNvPr id="12" name="Title 4">
              <a:extLst>
                <a:ext uri="{FF2B5EF4-FFF2-40B4-BE49-F238E27FC236}">
                  <a16:creationId xmlns:a16="http://schemas.microsoft.com/office/drawing/2014/main" id="{281DC431-6684-6F76-AF2D-F899D4D2E06F}"/>
                </a:ext>
              </a:extLst>
            </p:cNvPr>
            <p:cNvSpPr txBox="1">
              <a:spLocks/>
            </p:cNvSpPr>
            <p:nvPr/>
          </p:nvSpPr>
          <p:spPr>
            <a:xfrm>
              <a:off x="695325" y="4198321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7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Aprendizaje</a:t>
              </a:r>
              <a:r>
                <a:rPr lang="en-US" sz="17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de </a:t>
              </a:r>
              <a:r>
                <a:rPr lang="en-US" sz="17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Máquina</a:t>
              </a:r>
              <a:endPara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13" name="Title 4">
              <a:extLst>
                <a:ext uri="{FF2B5EF4-FFF2-40B4-BE49-F238E27FC236}">
                  <a16:creationId xmlns:a16="http://schemas.microsoft.com/office/drawing/2014/main" id="{FE5BA9CD-6AA0-6BB6-E439-0E57CD329188}"/>
                </a:ext>
              </a:extLst>
            </p:cNvPr>
            <p:cNvSpPr txBox="1">
              <a:spLocks/>
            </p:cNvSpPr>
            <p:nvPr/>
          </p:nvSpPr>
          <p:spPr>
            <a:xfrm>
              <a:off x="3719513" y="2860264"/>
              <a:ext cx="1926430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7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Supervisado</a:t>
              </a:r>
              <a:endPara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14" name="Title 4">
              <a:extLst>
                <a:ext uri="{FF2B5EF4-FFF2-40B4-BE49-F238E27FC236}">
                  <a16:creationId xmlns:a16="http://schemas.microsoft.com/office/drawing/2014/main" id="{6F93BE71-3067-17C7-B8D5-4CE9FD7F32B1}"/>
                </a:ext>
              </a:extLst>
            </p:cNvPr>
            <p:cNvSpPr txBox="1">
              <a:spLocks/>
            </p:cNvSpPr>
            <p:nvPr/>
          </p:nvSpPr>
          <p:spPr>
            <a:xfrm>
              <a:off x="3719513" y="5549905"/>
              <a:ext cx="1926430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7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No </a:t>
              </a:r>
              <a:r>
                <a:rPr lang="en-US" sz="17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Supervisado</a:t>
              </a:r>
              <a:endPara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67E8482-F72C-83CC-E55F-92AEF833CC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38224" y="1592263"/>
              <a:ext cx="1162800" cy="1162800"/>
              <a:chOff x="4355221" y="2048584"/>
              <a:chExt cx="744707" cy="744707"/>
            </a:xfrm>
          </p:grpSpPr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73B22080-E6C7-D8AE-75C9-8167C640B5CF}"/>
                  </a:ext>
                </a:extLst>
              </p:cNvPr>
              <p:cNvSpPr/>
              <p:nvPr/>
            </p:nvSpPr>
            <p:spPr>
              <a:xfrm rot="8100000">
                <a:off x="4355221" y="2048584"/>
                <a:ext cx="744707" cy="74470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" name="Graphic 21" descr="Eye with solid fill">
                <a:extLst>
                  <a:ext uri="{FF2B5EF4-FFF2-40B4-BE49-F238E27FC236}">
                    <a16:creationId xmlns:a16="http://schemas.microsoft.com/office/drawing/2014/main" id="{7F439796-CEB4-9F7B-CD2B-4E32C1DF4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66575" y="2159937"/>
                <a:ext cx="522000" cy="5220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B537826-D21E-E655-6CCE-67FC837CF8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38224" y="4174571"/>
              <a:ext cx="1162800" cy="1162800"/>
              <a:chOff x="4355221" y="5148312"/>
              <a:chExt cx="744707" cy="744707"/>
            </a:xfrm>
          </p:grpSpPr>
          <p:sp>
            <p:nvSpPr>
              <p:cNvPr id="19" name="Teardrop 18">
                <a:extLst>
                  <a:ext uri="{FF2B5EF4-FFF2-40B4-BE49-F238E27FC236}">
                    <a16:creationId xmlns:a16="http://schemas.microsoft.com/office/drawing/2014/main" id="{16530071-E62E-119A-C35C-DE9AF668357E}"/>
                  </a:ext>
                </a:extLst>
              </p:cNvPr>
              <p:cNvSpPr/>
              <p:nvPr/>
            </p:nvSpPr>
            <p:spPr>
              <a:xfrm rot="8100000">
                <a:off x="4355221" y="5148312"/>
                <a:ext cx="744707" cy="744707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Graphic 23" descr="Eye Scan with solid fill">
                <a:extLst>
                  <a:ext uri="{FF2B5EF4-FFF2-40B4-BE49-F238E27FC236}">
                    <a16:creationId xmlns:a16="http://schemas.microsoft.com/office/drawing/2014/main" id="{C3A5F106-BC82-66BE-6080-6618BA4DE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466575" y="5283488"/>
                <a:ext cx="522000" cy="522000"/>
              </a:xfrm>
              <a:prstGeom prst="rect">
                <a:avLst/>
              </a:prstGeom>
            </p:spPr>
          </p:pic>
        </p:grpSp>
        <p:sp>
          <p:nvSpPr>
            <p:cNvPr id="25" name="Title 4">
              <a:extLst>
                <a:ext uri="{FF2B5EF4-FFF2-40B4-BE49-F238E27FC236}">
                  <a16:creationId xmlns:a16="http://schemas.microsoft.com/office/drawing/2014/main" id="{D27A45A1-998B-1CC8-1ACD-B70D6C29E299}"/>
                </a:ext>
              </a:extLst>
            </p:cNvPr>
            <p:cNvSpPr txBox="1">
              <a:spLocks/>
            </p:cNvSpPr>
            <p:nvPr/>
          </p:nvSpPr>
          <p:spPr>
            <a:xfrm>
              <a:off x="7788276" y="2862568"/>
              <a:ext cx="1346250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7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Regresión</a:t>
              </a:r>
              <a:endPara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26" name="Title 4">
              <a:extLst>
                <a:ext uri="{FF2B5EF4-FFF2-40B4-BE49-F238E27FC236}">
                  <a16:creationId xmlns:a16="http://schemas.microsoft.com/office/drawing/2014/main" id="{9599CF75-0264-1726-E02A-B6E8882C153C}"/>
                </a:ext>
              </a:extLst>
            </p:cNvPr>
            <p:cNvSpPr txBox="1">
              <a:spLocks/>
            </p:cNvSpPr>
            <p:nvPr/>
          </p:nvSpPr>
          <p:spPr>
            <a:xfrm>
              <a:off x="7788275" y="4605088"/>
              <a:ext cx="1481741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7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Clasificación</a:t>
              </a:r>
              <a:endPara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2C804B6-1B6F-8CB1-80C4-012A2BB419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4804" y="1996485"/>
              <a:ext cx="793195" cy="793195"/>
              <a:chOff x="6429764" y="2474074"/>
              <a:chExt cx="1162800" cy="1162800"/>
            </a:xfrm>
          </p:grpSpPr>
          <p:sp>
            <p:nvSpPr>
              <p:cNvPr id="35" name="Teardrop 34">
                <a:extLst>
                  <a:ext uri="{FF2B5EF4-FFF2-40B4-BE49-F238E27FC236}">
                    <a16:creationId xmlns:a16="http://schemas.microsoft.com/office/drawing/2014/main" id="{1C1BABCF-6096-4643-77B6-F44873EF22E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100000">
                <a:off x="6429764" y="2474074"/>
                <a:ext cx="1162800" cy="1162800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" name="Graphic 27" descr="Scatterplot with solid fill">
                <a:extLst>
                  <a:ext uri="{FF2B5EF4-FFF2-40B4-BE49-F238E27FC236}">
                    <a16:creationId xmlns:a16="http://schemas.microsoft.com/office/drawing/2014/main" id="{836A630B-0108-6A3B-CB4E-5B0774027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04364" y="2648674"/>
                <a:ext cx="813600" cy="813600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E01D60-3A38-7B58-A1A0-86A1CD5972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2548" y="3686512"/>
              <a:ext cx="793195" cy="793195"/>
              <a:chOff x="8692181" y="2661761"/>
              <a:chExt cx="1162800" cy="1162800"/>
            </a:xfrm>
          </p:grpSpPr>
          <p:sp>
            <p:nvSpPr>
              <p:cNvPr id="42" name="Teardrop 41">
                <a:extLst>
                  <a:ext uri="{FF2B5EF4-FFF2-40B4-BE49-F238E27FC236}">
                    <a16:creationId xmlns:a16="http://schemas.microsoft.com/office/drawing/2014/main" id="{CB00AF61-B872-9C73-F643-6D6A5E79E1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100000">
                <a:off x="8692181" y="2661761"/>
                <a:ext cx="1162800" cy="1162800"/>
              </a:xfrm>
              <a:prstGeom prst="teardrop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C80D2D4-D626-F8B0-1611-2E36BA1E2D8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999040" y="2812989"/>
                <a:ext cx="555699" cy="898404"/>
                <a:chOff x="9069606" y="2996130"/>
                <a:chExt cx="418771" cy="677030"/>
              </a:xfrm>
              <a:solidFill>
                <a:schemeClr val="bg1"/>
              </a:solidFill>
            </p:grpSpPr>
            <p:pic>
              <p:nvPicPr>
                <p:cNvPr id="30" name="Graphic 29" descr="Rating Star with solid fill">
                  <a:extLst>
                    <a:ext uri="{FF2B5EF4-FFF2-40B4-BE49-F238E27FC236}">
                      <a16:creationId xmlns:a16="http://schemas.microsoft.com/office/drawing/2014/main" id="{CEFC3E83-4EBD-7064-1C2B-CF159CBD3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9606" y="3125260"/>
                  <a:ext cx="418771" cy="418771"/>
                </a:xfrm>
                <a:prstGeom prst="rect">
                  <a:avLst/>
                </a:prstGeom>
              </p:spPr>
            </p:pic>
            <p:pic>
              <p:nvPicPr>
                <p:cNvPr id="32" name="Graphic 31" descr="Rating 1 Star with solid fill">
                  <a:extLst>
                    <a:ext uri="{FF2B5EF4-FFF2-40B4-BE49-F238E27FC236}">
                      <a16:creationId xmlns:a16="http://schemas.microsoft.com/office/drawing/2014/main" id="{21E3E280-AF9E-37E0-1D8F-2B3FECE8A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9606" y="3254389"/>
                  <a:ext cx="418771" cy="418771"/>
                </a:xfrm>
                <a:prstGeom prst="rect">
                  <a:avLst/>
                </a:prstGeom>
              </p:spPr>
            </p:pic>
            <p:pic>
              <p:nvPicPr>
                <p:cNvPr id="34" name="Graphic 33" descr="Rating 3 Star with solid fill">
                  <a:extLst>
                    <a:ext uri="{FF2B5EF4-FFF2-40B4-BE49-F238E27FC236}">
                      <a16:creationId xmlns:a16="http://schemas.microsoft.com/office/drawing/2014/main" id="{28C0678F-1A1B-291A-9826-59A4263A7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69606" y="2996130"/>
                  <a:ext cx="418771" cy="418771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Title 4">
              <a:extLst>
                <a:ext uri="{FF2B5EF4-FFF2-40B4-BE49-F238E27FC236}">
                  <a16:creationId xmlns:a16="http://schemas.microsoft.com/office/drawing/2014/main" id="{95EA25AE-6A39-E624-42F4-72519C92B85C}"/>
                </a:ext>
              </a:extLst>
            </p:cNvPr>
            <p:cNvSpPr txBox="1">
              <a:spLocks/>
            </p:cNvSpPr>
            <p:nvPr/>
          </p:nvSpPr>
          <p:spPr>
            <a:xfrm>
              <a:off x="3962547" y="3213386"/>
              <a:ext cx="2052637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Predecir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o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explicar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una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variable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objetivo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48" name="Title 4">
              <a:extLst>
                <a:ext uri="{FF2B5EF4-FFF2-40B4-BE49-F238E27FC236}">
                  <a16:creationId xmlns:a16="http://schemas.microsoft.com/office/drawing/2014/main" id="{C9040ADE-2B76-88DF-1326-5F759DDCFF0E}"/>
                </a:ext>
              </a:extLst>
            </p:cNvPr>
            <p:cNvSpPr txBox="1">
              <a:spLocks/>
            </p:cNvSpPr>
            <p:nvPr/>
          </p:nvSpPr>
          <p:spPr>
            <a:xfrm>
              <a:off x="3783017" y="5907799"/>
              <a:ext cx="2052637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Modelar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o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descubrir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patrones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entre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los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datos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C8E860B9-69F2-4E33-DE4E-34155FBF4306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 flipV="1">
              <a:off x="2603500" y="3094421"/>
              <a:ext cx="1116013" cy="1466819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72776881-67D9-5461-BEF3-7B2E772D2A05}"/>
                </a:ext>
              </a:extLst>
            </p:cNvPr>
            <p:cNvCxnSpPr>
              <a:cxnSpLocks/>
              <a:stCxn id="12" idx="3"/>
              <a:endCxn id="14" idx="1"/>
            </p:cNvCxnSpPr>
            <p:nvPr/>
          </p:nvCxnSpPr>
          <p:spPr>
            <a:xfrm>
              <a:off x="2603500" y="4561240"/>
              <a:ext cx="1116013" cy="1222822"/>
            </a:xfrm>
            <a:prstGeom prst="curvedConnector3">
              <a:avLst>
                <a:gd name="adj1" fmla="val 50000"/>
              </a:avLst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318D1A74-099A-18B4-DB86-B552FA5C341C}"/>
                </a:ext>
              </a:extLst>
            </p:cNvPr>
            <p:cNvCxnSpPr>
              <a:cxnSpLocks/>
              <a:stCxn id="13" idx="3"/>
              <a:endCxn id="25" idx="1"/>
            </p:cNvCxnSpPr>
            <p:nvPr/>
          </p:nvCxnSpPr>
          <p:spPr>
            <a:xfrm>
              <a:off x="5645943" y="3094421"/>
              <a:ext cx="2142333" cy="2304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3" name="Curved Connector 62">
              <a:extLst>
                <a:ext uri="{FF2B5EF4-FFF2-40B4-BE49-F238E27FC236}">
                  <a16:creationId xmlns:a16="http://schemas.microsoft.com/office/drawing/2014/main" id="{9CBEFD36-91F1-5F84-0EB9-97FB1B61252D}"/>
                </a:ext>
              </a:extLst>
            </p:cNvPr>
            <p:cNvCxnSpPr>
              <a:cxnSpLocks/>
              <a:stCxn id="13" idx="3"/>
              <a:endCxn id="26" idx="1"/>
            </p:cNvCxnSpPr>
            <p:nvPr/>
          </p:nvCxnSpPr>
          <p:spPr>
            <a:xfrm>
              <a:off x="5645943" y="3094421"/>
              <a:ext cx="2142332" cy="1744824"/>
            </a:xfrm>
            <a:prstGeom prst="curvedConnector3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oval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8" name="Title 4">
              <a:extLst>
                <a:ext uri="{FF2B5EF4-FFF2-40B4-BE49-F238E27FC236}">
                  <a16:creationId xmlns:a16="http://schemas.microsoft.com/office/drawing/2014/main" id="{ED93F7A5-9F20-AEC9-E372-337A5FA76F85}"/>
                </a:ext>
              </a:extLst>
            </p:cNvPr>
            <p:cNvSpPr txBox="1">
              <a:spLocks/>
            </p:cNvSpPr>
            <p:nvPr/>
          </p:nvSpPr>
          <p:spPr>
            <a:xfrm>
              <a:off x="7871019" y="3118353"/>
              <a:ext cx="2052637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1200" i="1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Output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numérico</a:t>
              </a:r>
              <a:endParaRPr lang="en-US" sz="1200" i="1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69" name="Title 4">
              <a:extLst>
                <a:ext uri="{FF2B5EF4-FFF2-40B4-BE49-F238E27FC236}">
                  <a16:creationId xmlns:a16="http://schemas.microsoft.com/office/drawing/2014/main" id="{CF50CD4C-9826-2CA7-4850-0F3D318247C4}"/>
                </a:ext>
              </a:extLst>
            </p:cNvPr>
            <p:cNvSpPr txBox="1">
              <a:spLocks/>
            </p:cNvSpPr>
            <p:nvPr/>
          </p:nvSpPr>
          <p:spPr>
            <a:xfrm>
              <a:off x="7823121" y="4866666"/>
              <a:ext cx="2052637" cy="468313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1200" i="1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Output </a:t>
              </a: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categórico</a:t>
              </a:r>
              <a:endParaRPr lang="en-US" sz="1200" i="1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BC0437-112F-D99B-3BDC-B0A0B10229FC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32758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modelo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5325" y="6273800"/>
            <a:ext cx="6985000" cy="584200"/>
          </a:xfrm>
        </p:spPr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3F004A-7CD3-28F3-297E-2B0ED9621400}"/>
              </a:ext>
            </a:extLst>
          </p:cNvPr>
          <p:cNvSpPr/>
          <p:nvPr/>
        </p:nvSpPr>
        <p:spPr>
          <a:xfrm>
            <a:off x="705397" y="2204209"/>
            <a:ext cx="2906165" cy="2906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Montserrat" pitchFamily="2" charset="77"/>
              </a:rPr>
              <a:t>Realidad</a:t>
            </a:r>
            <a:endParaRPr lang="en-US" sz="3200" dirty="0">
              <a:latin typeface="Montserrat" pitchFamily="2" charset="77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5FD7690C-9407-9628-03A6-B20671FF8BBF}"/>
              </a:ext>
            </a:extLst>
          </p:cNvPr>
          <p:cNvSpPr>
            <a:spLocks noChangeAspect="1"/>
          </p:cNvSpPr>
          <p:nvPr/>
        </p:nvSpPr>
        <p:spPr>
          <a:xfrm>
            <a:off x="7223922" y="1961915"/>
            <a:ext cx="1252800" cy="108000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10B2623F-8ECE-C60B-E724-262570745B8C}"/>
              </a:ext>
            </a:extLst>
          </p:cNvPr>
          <p:cNvSpPr>
            <a:spLocks noChangeAspect="1"/>
          </p:cNvSpPr>
          <p:nvPr/>
        </p:nvSpPr>
        <p:spPr>
          <a:xfrm>
            <a:off x="9227888" y="4328863"/>
            <a:ext cx="1080000" cy="1080000"/>
          </a:xfrm>
          <a:prstGeom prst="diamon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sp>
        <p:nvSpPr>
          <p:cNvPr id="10" name="Regular Pentagon 9">
            <a:extLst>
              <a:ext uri="{FF2B5EF4-FFF2-40B4-BE49-F238E27FC236}">
                <a16:creationId xmlns:a16="http://schemas.microsoft.com/office/drawing/2014/main" id="{E30FACF0-8E79-306F-2E8B-89E442402EB1}"/>
              </a:ext>
            </a:extLst>
          </p:cNvPr>
          <p:cNvSpPr>
            <a:spLocks noChangeAspect="1"/>
          </p:cNvSpPr>
          <p:nvPr/>
        </p:nvSpPr>
        <p:spPr>
          <a:xfrm>
            <a:off x="8969643" y="2428364"/>
            <a:ext cx="1134000" cy="1080000"/>
          </a:xfrm>
          <a:prstGeom prst="pentag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sp>
        <p:nvSpPr>
          <p:cNvPr id="11" name="Snip Diagonal Corner Rectangle 10">
            <a:extLst>
              <a:ext uri="{FF2B5EF4-FFF2-40B4-BE49-F238E27FC236}">
                <a16:creationId xmlns:a16="http://schemas.microsoft.com/office/drawing/2014/main" id="{2A081FA5-F077-CB30-3FFB-F6E8D5E768BA}"/>
              </a:ext>
            </a:extLst>
          </p:cNvPr>
          <p:cNvSpPr>
            <a:spLocks noChangeAspect="1"/>
          </p:cNvSpPr>
          <p:nvPr/>
        </p:nvSpPr>
        <p:spPr>
          <a:xfrm>
            <a:off x="5651001" y="1484313"/>
            <a:ext cx="1080000" cy="1080000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A4E7DFEF-0893-D0C6-A0BC-5CDDD3B97008}"/>
              </a:ext>
            </a:extLst>
          </p:cNvPr>
          <p:cNvSpPr>
            <a:spLocks noChangeAspect="1"/>
          </p:cNvSpPr>
          <p:nvPr/>
        </p:nvSpPr>
        <p:spPr>
          <a:xfrm>
            <a:off x="7520721" y="4760913"/>
            <a:ext cx="1252800" cy="1080000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FADB9-D9D8-B184-C09C-49CCE932C7C4}"/>
              </a:ext>
            </a:extLst>
          </p:cNvPr>
          <p:cNvSpPr>
            <a:spLocks noChangeAspect="1"/>
          </p:cNvSpPr>
          <p:nvPr/>
        </p:nvSpPr>
        <p:spPr>
          <a:xfrm>
            <a:off x="5914721" y="5229225"/>
            <a:ext cx="1080000" cy="108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8D13C04E-2B66-1BED-5906-046679E802CC}"/>
              </a:ext>
            </a:extLst>
          </p:cNvPr>
          <p:cNvSpPr>
            <a:spLocks noChangeAspect="1"/>
          </p:cNvSpPr>
          <p:nvPr/>
        </p:nvSpPr>
        <p:spPr>
          <a:xfrm>
            <a:off x="10596563" y="3352007"/>
            <a:ext cx="1080000" cy="1080000"/>
          </a:xfrm>
          <a:prstGeom prst="chord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 err="1">
                <a:latin typeface="Montserrat" pitchFamily="2" charset="77"/>
              </a:rPr>
              <a:t>Modelo</a:t>
            </a:r>
            <a:endParaRPr lang="en-US" sz="1100" dirty="0">
              <a:latin typeface="Montserrat" pitchFamily="2" charset="77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0EF76F48-D316-ACA8-D448-D7F7CA104F32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3611562" y="2024313"/>
            <a:ext cx="2039439" cy="1632979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9E3D109E-C225-3398-5228-05C63D06B957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3611562" y="3041915"/>
            <a:ext cx="3612360" cy="615377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189823CB-FCE8-D3FD-CDB7-6534DA91113D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611562" y="3508361"/>
            <a:ext cx="5574656" cy="148931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97F391B-D990-4FD3-1052-A276962006E7}"/>
              </a:ext>
            </a:extLst>
          </p:cNvPr>
          <p:cNvCxnSpPr>
            <a:cxnSpLocks/>
            <a:stCxn id="6" idx="6"/>
            <a:endCxn id="8" idx="0"/>
          </p:cNvCxnSpPr>
          <p:nvPr/>
        </p:nvCxnSpPr>
        <p:spPr>
          <a:xfrm>
            <a:off x="3611562" y="3657292"/>
            <a:ext cx="6156326" cy="671571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09AE7EB-75D7-E7B1-0EF7-C7D0C2A8B8C9}"/>
              </a:ext>
            </a:extLst>
          </p:cNvPr>
          <p:cNvCxnSpPr>
            <a:cxnSpLocks/>
            <a:stCxn id="6" idx="6"/>
            <a:endCxn id="12" idx="4"/>
          </p:cNvCxnSpPr>
          <p:nvPr/>
        </p:nvCxnSpPr>
        <p:spPr>
          <a:xfrm>
            <a:off x="3611562" y="3657292"/>
            <a:ext cx="4179159" cy="1103621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6698D9D-3FA5-5E83-AF1F-492F8BE4E1DA}"/>
              </a:ext>
            </a:extLst>
          </p:cNvPr>
          <p:cNvCxnSpPr>
            <a:cxnSpLocks/>
            <a:stCxn id="6" idx="6"/>
            <a:endCxn id="13" idx="0"/>
          </p:cNvCxnSpPr>
          <p:nvPr/>
        </p:nvCxnSpPr>
        <p:spPr>
          <a:xfrm>
            <a:off x="3611562" y="3657292"/>
            <a:ext cx="2843159" cy="1571933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oval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E16509-5C71-6328-057F-84EB316313E7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3611562" y="3657292"/>
            <a:ext cx="6851439" cy="1669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4">
            <a:extLst>
              <a:ext uri="{FF2B5EF4-FFF2-40B4-BE49-F238E27FC236}">
                <a16:creationId xmlns:a16="http://schemas.microsoft.com/office/drawing/2014/main" id="{731ABA77-3617-F8D8-A887-125D46AC5F30}"/>
              </a:ext>
            </a:extLst>
          </p:cNvPr>
          <p:cNvSpPr txBox="1">
            <a:spLocks/>
          </p:cNvSpPr>
          <p:nvPr/>
        </p:nvSpPr>
        <p:spPr>
          <a:xfrm>
            <a:off x="695324" y="5857050"/>
            <a:ext cx="49688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Un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modelo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es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una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simplificación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abstracta de la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realidad</a:t>
            </a:r>
            <a:endParaRPr lang="en-US" sz="12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749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8493-4493-FAC5-A114-6CF6B27B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elección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r>
              <a:rPr lang="en-US" dirty="0"/>
              <a:t> ideal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560C-F9B9-A865-383E-98BD2D66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A2656-CC1A-79F6-92CC-BBAAB64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18</a:t>
            </a:fld>
            <a:endParaRPr lang="es-ES" noProof="0"/>
          </a:p>
        </p:txBody>
      </p:sp>
      <p:pic>
        <p:nvPicPr>
          <p:cNvPr id="20" name="Content Placeholder 19" descr="Chart, histogram&#10;&#10;Description automatically generated">
            <a:extLst>
              <a:ext uri="{FF2B5EF4-FFF2-40B4-BE49-F238E27FC236}">
                <a16:creationId xmlns:a16="http://schemas.microsoft.com/office/drawing/2014/main" id="{74A4EFA9-76C4-97BA-5624-5E2551F9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188" y="2037932"/>
            <a:ext cx="3420000" cy="3420000"/>
          </a:xfr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7F5861B3-E7F6-3D7C-3748-470D3655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6" y="2037932"/>
            <a:ext cx="3420000" cy="34200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F90D0659-06C1-6696-6712-ED4002C3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037932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4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Funciones</a:t>
            </a:r>
            <a:r>
              <a:rPr lang="en-US" dirty="0"/>
              <a:t> de </a:t>
            </a:r>
            <a:r>
              <a:rPr lang="en-US" dirty="0" err="1"/>
              <a:t>Pérdida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AC58-644B-AED6-97A7-81C421C3F5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25" y="1592263"/>
                <a:ext cx="10837863" cy="280828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EAC58-644B-AED6-97A7-81C421C3F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592263"/>
                <a:ext cx="10837863" cy="280828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DB8B57D9-669C-BBA6-B124-88CE5C1A0005}"/>
              </a:ext>
            </a:extLst>
          </p:cNvPr>
          <p:cNvSpPr txBox="1">
            <a:spLocks/>
          </p:cNvSpPr>
          <p:nvPr/>
        </p:nvSpPr>
        <p:spPr>
          <a:xfrm>
            <a:off x="8510595" y="3674712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Evaluación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2DFC22-9091-A2FC-B9E0-4C7664D2C065}"/>
              </a:ext>
            </a:extLst>
          </p:cNvPr>
          <p:cNvGrpSpPr/>
          <p:nvPr/>
        </p:nvGrpSpPr>
        <p:grpSpPr>
          <a:xfrm>
            <a:off x="8796338" y="2226660"/>
            <a:ext cx="1337155" cy="1337155"/>
            <a:chOff x="10034395" y="2758883"/>
            <a:chExt cx="936612" cy="936612"/>
          </a:xfrm>
        </p:grpSpPr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B0CDEF87-7623-5AF9-0670-743690F0CAFE}"/>
                </a:ext>
              </a:extLst>
            </p:cNvPr>
            <p:cNvSpPr/>
            <p:nvPr/>
          </p:nvSpPr>
          <p:spPr>
            <a:xfrm rot="8100000">
              <a:off x="10034395" y="2758883"/>
              <a:ext cx="936612" cy="93661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Clipboard Mixed with solid fill">
              <a:extLst>
                <a:ext uri="{FF2B5EF4-FFF2-40B4-BE49-F238E27FC236}">
                  <a16:creationId xmlns:a16="http://schemas.microsoft.com/office/drawing/2014/main" id="{F1D19348-4832-1FA3-4C40-73303D5F9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87701" y="2912189"/>
              <a:ext cx="630000" cy="630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17616E-94E9-0095-168B-B0745B27B537}"/>
              </a:ext>
            </a:extLst>
          </p:cNvPr>
          <p:cNvGrpSpPr/>
          <p:nvPr/>
        </p:nvGrpSpPr>
        <p:grpSpPr>
          <a:xfrm>
            <a:off x="2313767" y="2240352"/>
            <a:ext cx="1297796" cy="1297796"/>
            <a:chOff x="712940" y="2544380"/>
            <a:chExt cx="2328141" cy="2328141"/>
          </a:xfrm>
        </p:grpSpPr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AB84E9D9-4798-3B45-6242-28C90625305A}"/>
                </a:ext>
              </a:extLst>
            </p:cNvPr>
            <p:cNvSpPr/>
            <p:nvPr/>
          </p:nvSpPr>
          <p:spPr>
            <a:xfrm rot="8100000">
              <a:off x="712940" y="2544380"/>
              <a:ext cx="2328141" cy="2328141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Robot with solid fill">
              <a:extLst>
                <a:ext uri="{FF2B5EF4-FFF2-40B4-BE49-F238E27FC236}">
                  <a16:creationId xmlns:a16="http://schemas.microsoft.com/office/drawing/2014/main" id="{9A296826-9BE8-3DB5-C721-48B7C64BC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7010" y="2898450"/>
              <a:ext cx="1620000" cy="1620000"/>
            </a:xfrm>
            <a:prstGeom prst="rect">
              <a:avLst/>
            </a:prstGeom>
          </p:spPr>
        </p:pic>
      </p:grpSp>
      <p:sp>
        <p:nvSpPr>
          <p:cNvPr id="30" name="Title 4">
            <a:extLst>
              <a:ext uri="{FF2B5EF4-FFF2-40B4-BE49-F238E27FC236}">
                <a16:creationId xmlns:a16="http://schemas.microsoft.com/office/drawing/2014/main" id="{0F7EFBC2-F37E-1656-8315-9FC5755AF385}"/>
              </a:ext>
            </a:extLst>
          </p:cNvPr>
          <p:cNvSpPr txBox="1">
            <a:spLocks/>
          </p:cNvSpPr>
          <p:nvPr/>
        </p:nvSpPr>
        <p:spPr>
          <a:xfrm>
            <a:off x="2004288" y="3674712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Aprendizaje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5370B-D7CF-611C-E80C-562C447154EE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339802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F3DF-A702-B09D-634D-DE93559B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Nuestro Reto: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A4BF53-29DF-688C-AE3B-ED4473CB1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77" y="1565128"/>
            <a:ext cx="7159097" cy="1451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/>
              <a:t>Desarrollar una metodología basada en datos para la generación de un índice que permita entender los procesos de desigualdad que ocurren en las comunidades de origen o retorno de las personas privadas de la libertad.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33B59-C757-E370-6D1E-1977AC4F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439B8-12A8-ADE7-7FC9-2D5BB3C7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</a:t>
            </a:fld>
            <a:endParaRPr lang="es-E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F49D71-C9DE-EE7F-2E32-5D513FA52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495464"/>
            <a:ext cx="2741070" cy="128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76FD42-BDDE-A77F-A2D0-D1D21CEDDFBE}"/>
              </a:ext>
            </a:extLst>
          </p:cNvPr>
          <p:cNvSpPr>
            <a:spLocks noChangeAspect="1"/>
          </p:cNvSpPr>
          <p:nvPr/>
        </p:nvSpPr>
        <p:spPr>
          <a:xfrm>
            <a:off x="1375221" y="4328703"/>
            <a:ext cx="548384" cy="54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latin typeface="Montserrat Medium" pitchFamily="2" charset="77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E5139-A8F0-F6DE-6090-23189A4ABE0A}"/>
              </a:ext>
            </a:extLst>
          </p:cNvPr>
          <p:cNvSpPr>
            <a:spLocks noChangeAspect="1"/>
          </p:cNvSpPr>
          <p:nvPr/>
        </p:nvSpPr>
        <p:spPr>
          <a:xfrm>
            <a:off x="3528321" y="4313370"/>
            <a:ext cx="548384" cy="54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ontserrat Medium" pitchFamily="2" charset="77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291D5F-5652-8BE6-0392-6C24FCCBE6C4}"/>
              </a:ext>
            </a:extLst>
          </p:cNvPr>
          <p:cNvSpPr>
            <a:spLocks noChangeAspect="1"/>
          </p:cNvSpPr>
          <p:nvPr/>
        </p:nvSpPr>
        <p:spPr>
          <a:xfrm>
            <a:off x="7834521" y="4328703"/>
            <a:ext cx="548384" cy="54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ontserrat Medium" pitchFamily="2" charset="77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2D8551-B293-897E-2EEF-CDA7AAC83863}"/>
              </a:ext>
            </a:extLst>
          </p:cNvPr>
          <p:cNvSpPr>
            <a:spLocks noChangeAspect="1"/>
          </p:cNvSpPr>
          <p:nvPr/>
        </p:nvSpPr>
        <p:spPr>
          <a:xfrm>
            <a:off x="9987621" y="4352283"/>
            <a:ext cx="548384" cy="54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_tradnl" dirty="0">
                <a:latin typeface="Montserrat Medium" pitchFamily="2" charset="77"/>
              </a:rPr>
              <a:t>15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88FD0F-4C8E-4479-7505-D85FA3DFE017}"/>
              </a:ext>
            </a:extLst>
          </p:cNvPr>
          <p:cNvSpPr>
            <a:spLocks noChangeAspect="1"/>
          </p:cNvSpPr>
          <p:nvPr/>
        </p:nvSpPr>
        <p:spPr>
          <a:xfrm>
            <a:off x="5681421" y="4328703"/>
            <a:ext cx="548384" cy="548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ontserrat Medium" pitchFamily="2" charset="77"/>
            </a:endParaRPr>
          </a:p>
        </p:txBody>
      </p:sp>
      <p:sp>
        <p:nvSpPr>
          <p:cNvPr id="14" name="CuadroTexto 14">
            <a:extLst>
              <a:ext uri="{FF2B5EF4-FFF2-40B4-BE49-F238E27FC236}">
                <a16:creationId xmlns:a16="http://schemas.microsoft.com/office/drawing/2014/main" id="{52FCD11C-46DC-229A-97FD-80087E71F3E6}"/>
              </a:ext>
            </a:extLst>
          </p:cNvPr>
          <p:cNvSpPr txBox="1"/>
          <p:nvPr/>
        </p:nvSpPr>
        <p:spPr>
          <a:xfrm>
            <a:off x="695326" y="5229225"/>
            <a:ext cx="1908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Montserrat" pitchFamily="2" charset="77"/>
              </a:rPr>
              <a:t>Presentación</a:t>
            </a:r>
          </a:p>
          <a:p>
            <a:pPr algn="ctr"/>
            <a:r>
              <a:rPr lang="es-MX" sz="1400" dirty="0">
                <a:latin typeface="Montserrat" pitchFamily="2" charset="77"/>
              </a:rPr>
              <a:t>CEA Justicia Social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4EC87A-1490-C29E-1ED5-76359C447FEA}"/>
              </a:ext>
            </a:extLst>
          </p:cNvPr>
          <p:cNvSpPr txBox="1"/>
          <p:nvPr/>
        </p:nvSpPr>
        <p:spPr>
          <a:xfrm>
            <a:off x="4681710" y="5336947"/>
            <a:ext cx="254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Montserrat" pitchFamily="2" charset="77"/>
              </a:rPr>
              <a:t>Retroalimentación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5C7FC2CD-C920-BBD4-3E19-C1A73313E497}"/>
              </a:ext>
            </a:extLst>
          </p:cNvPr>
          <p:cNvSpPr txBox="1">
            <a:spLocks/>
          </p:cNvSpPr>
          <p:nvPr/>
        </p:nvSpPr>
        <p:spPr>
          <a:xfrm>
            <a:off x="587861" y="3716513"/>
            <a:ext cx="6084887" cy="349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sz="1600" dirty="0"/>
              <a:t>Nos reuniremos con el socio formador los días miércoles</a:t>
            </a:r>
          </a:p>
        </p:txBody>
      </p:sp>
      <p:sp>
        <p:nvSpPr>
          <p:cNvPr id="17" name="CuadroTexto 14">
            <a:extLst>
              <a:ext uri="{FF2B5EF4-FFF2-40B4-BE49-F238E27FC236}">
                <a16:creationId xmlns:a16="http://schemas.microsoft.com/office/drawing/2014/main" id="{F41A2C39-D057-1FE7-7B16-D04EF57FB6CC}"/>
              </a:ext>
            </a:extLst>
          </p:cNvPr>
          <p:cNvSpPr txBox="1"/>
          <p:nvPr/>
        </p:nvSpPr>
        <p:spPr>
          <a:xfrm>
            <a:off x="8990438" y="5229225"/>
            <a:ext cx="254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latin typeface="Montserrat" pitchFamily="2" charset="77"/>
              </a:rPr>
              <a:t>Entrega y Presentación de Resultados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9DD33C-9A5D-E4E6-4F7B-E7791B5B5242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>
            <a:off x="1649413" y="4877087"/>
            <a:ext cx="0" cy="352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A78D88-17BE-BB33-3745-F3380237B72A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>
            <a:off x="3802513" y="4861754"/>
            <a:ext cx="2150572" cy="47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3D6FBF-A754-B650-5ABF-E0DA22132FF0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 flipH="1">
            <a:off x="5953085" y="4877087"/>
            <a:ext cx="2528" cy="45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3700F1-B5E3-64D2-4899-332F108917AA}"/>
              </a:ext>
            </a:extLst>
          </p:cNvPr>
          <p:cNvCxnSpPr>
            <a:cxnSpLocks/>
            <a:stCxn id="11" idx="4"/>
            <a:endCxn id="15" idx="0"/>
          </p:cNvCxnSpPr>
          <p:nvPr/>
        </p:nvCxnSpPr>
        <p:spPr>
          <a:xfrm flipH="1">
            <a:off x="5953085" y="4877087"/>
            <a:ext cx="2155628" cy="45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E94339-481C-3CFA-962C-217A6728CCEE}"/>
              </a:ext>
            </a:extLst>
          </p:cNvPr>
          <p:cNvCxnSpPr>
            <a:cxnSpLocks/>
            <a:stCxn id="12" idx="4"/>
            <a:endCxn id="17" idx="0"/>
          </p:cNvCxnSpPr>
          <p:nvPr/>
        </p:nvCxnSpPr>
        <p:spPr>
          <a:xfrm>
            <a:off x="10261813" y="4900667"/>
            <a:ext cx="0" cy="328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6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B59BB-44B3-8D13-46EB-CCB6C61A65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3"/>
                <a:ext cx="10943607" cy="478948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2B59BB-44B3-8D13-46EB-CCB6C61A65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3"/>
                <a:ext cx="10943607" cy="4789487"/>
              </a:xfrm>
              <a:blipFill>
                <a:blip r:embed="rId2"/>
                <a:stretch>
                  <a:fillRect t="-79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DE98DD1-8B61-5E68-EA62-20004E0CE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Ejemplo</a:t>
            </a:r>
            <a:r>
              <a:rPr lang="en-US" dirty="0"/>
              <a:t>: Error </a:t>
            </a:r>
            <a:r>
              <a:rPr lang="en-US" dirty="0" err="1"/>
              <a:t>Cuadrático</a:t>
            </a:r>
            <a:r>
              <a:rPr lang="en-US" dirty="0"/>
              <a:t> Medio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68796-48A0-4D11-CEC2-E133B7CD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8F0FD-89CB-709E-6B7D-448C8A48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E0588713-E727-2C8A-EADE-B5652FD3B906}"/>
              </a:ext>
            </a:extLst>
          </p:cNvPr>
          <p:cNvSpPr/>
          <p:nvPr/>
        </p:nvSpPr>
        <p:spPr>
          <a:xfrm rot="5400000">
            <a:off x="7916344" y="4455902"/>
            <a:ext cx="143537" cy="209523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74EC4C5-79AD-60CA-876A-FE265F2EF66B}"/>
              </a:ext>
            </a:extLst>
          </p:cNvPr>
          <p:cNvSpPr/>
          <p:nvPr/>
        </p:nvSpPr>
        <p:spPr>
          <a:xfrm rot="5400000">
            <a:off x="5456002" y="4439969"/>
            <a:ext cx="149226" cy="212140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25357173-D14F-8154-67AB-D441AE76D1EA}"/>
              </a:ext>
            </a:extLst>
          </p:cNvPr>
          <p:cNvSpPr txBox="1">
            <a:spLocks/>
          </p:cNvSpPr>
          <p:nvPr/>
        </p:nvSpPr>
        <p:spPr>
          <a:xfrm>
            <a:off x="4733760" y="5445126"/>
            <a:ext cx="159116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Varianza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FB29C59-F9BC-AA95-0C5B-BD2E1402F821}"/>
              </a:ext>
            </a:extLst>
          </p:cNvPr>
          <p:cNvSpPr txBox="1">
            <a:spLocks/>
          </p:cNvSpPr>
          <p:nvPr/>
        </p:nvSpPr>
        <p:spPr>
          <a:xfrm>
            <a:off x="7257488" y="5445126"/>
            <a:ext cx="1479658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Sesgo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1257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8493-4493-FAC5-A114-6CF6B27B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Varianza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560C-F9B9-A865-383E-98BD2D66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A2656-CC1A-79F6-92CC-BBAAB64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21</a:t>
            </a:fld>
            <a:endParaRPr lang="es-ES" noProof="0"/>
          </a:p>
        </p:txBody>
      </p:sp>
      <p:pic>
        <p:nvPicPr>
          <p:cNvPr id="20" name="Content Placeholder 19" descr="Chart, histogram&#10;&#10;Description automatically generated">
            <a:extLst>
              <a:ext uri="{FF2B5EF4-FFF2-40B4-BE49-F238E27FC236}">
                <a16:creationId xmlns:a16="http://schemas.microsoft.com/office/drawing/2014/main" id="{74A4EFA9-76C4-97BA-5624-5E2551F9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188" y="2037932"/>
            <a:ext cx="3420000" cy="3420000"/>
          </a:xfr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7F5861B3-E7F6-3D7C-3748-470D3655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6" y="2037932"/>
            <a:ext cx="3420000" cy="34200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F90D0659-06C1-6696-6712-ED4002C3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037932"/>
            <a:ext cx="3420000" cy="3420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7413F75-050C-AE4F-E0A7-485C32E71FDD}"/>
              </a:ext>
            </a:extLst>
          </p:cNvPr>
          <p:cNvSpPr txBox="1">
            <a:spLocks/>
          </p:cNvSpPr>
          <p:nvPr/>
        </p:nvSpPr>
        <p:spPr>
          <a:xfrm>
            <a:off x="618051" y="5800570"/>
            <a:ext cx="1661509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Varianza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Baja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8FD0369-6D9B-C2D2-77C2-748E7A64498C}"/>
              </a:ext>
            </a:extLst>
          </p:cNvPr>
          <p:cNvSpPr txBox="1">
            <a:spLocks/>
          </p:cNvSpPr>
          <p:nvPr/>
        </p:nvSpPr>
        <p:spPr>
          <a:xfrm>
            <a:off x="9968248" y="5800570"/>
            <a:ext cx="156494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Varianza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Alta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A5F77F-5FB2-3468-E3EA-7ECFD667DF1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79560" y="6088701"/>
            <a:ext cx="768868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itle 4">
            <a:extLst>
              <a:ext uri="{FF2B5EF4-FFF2-40B4-BE49-F238E27FC236}">
                <a16:creationId xmlns:a16="http://schemas.microsoft.com/office/drawing/2014/main" id="{91DADD9F-3F09-B54A-05B8-2E741510D2A4}"/>
              </a:ext>
            </a:extLst>
          </p:cNvPr>
          <p:cNvSpPr txBox="1">
            <a:spLocks/>
          </p:cNvSpPr>
          <p:nvPr/>
        </p:nvSpPr>
        <p:spPr>
          <a:xfrm>
            <a:off x="695324" y="1119031"/>
            <a:ext cx="10837863" cy="5762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Qué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tanto se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acopla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el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modelo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al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recibir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nueva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información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2293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8493-4493-FAC5-A114-6CF6B27B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Sesgo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560C-F9B9-A865-383E-98BD2D66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A2656-CC1A-79F6-92CC-BBAAB64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22</a:t>
            </a:fld>
            <a:endParaRPr lang="es-ES" noProof="0"/>
          </a:p>
        </p:txBody>
      </p:sp>
      <p:pic>
        <p:nvPicPr>
          <p:cNvPr id="20" name="Content Placeholder 19" descr="Chart, histogram&#10;&#10;Description automatically generated">
            <a:extLst>
              <a:ext uri="{FF2B5EF4-FFF2-40B4-BE49-F238E27FC236}">
                <a16:creationId xmlns:a16="http://schemas.microsoft.com/office/drawing/2014/main" id="{74A4EFA9-76C4-97BA-5624-5E2551F9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188" y="2037932"/>
            <a:ext cx="3420000" cy="3420000"/>
          </a:xfr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7F5861B3-E7F6-3D7C-3748-470D3655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6" y="2037932"/>
            <a:ext cx="3420000" cy="34200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F90D0659-06C1-6696-6712-ED4002C3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037932"/>
            <a:ext cx="3420000" cy="3420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7413F75-050C-AE4F-E0A7-485C32E71FDD}"/>
              </a:ext>
            </a:extLst>
          </p:cNvPr>
          <p:cNvSpPr txBox="1">
            <a:spLocks/>
          </p:cNvSpPr>
          <p:nvPr/>
        </p:nvSpPr>
        <p:spPr>
          <a:xfrm>
            <a:off x="618052" y="5800570"/>
            <a:ext cx="142969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Sesgo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Alto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8FD0369-6D9B-C2D2-77C2-748E7A64498C}"/>
              </a:ext>
            </a:extLst>
          </p:cNvPr>
          <p:cNvSpPr txBox="1">
            <a:spLocks/>
          </p:cNvSpPr>
          <p:nvPr/>
        </p:nvSpPr>
        <p:spPr>
          <a:xfrm>
            <a:off x="10084158" y="5800570"/>
            <a:ext cx="144903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Sesgo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Bajo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A5F77F-5FB2-3468-E3EA-7ECFD667DF1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047742" y="6088701"/>
            <a:ext cx="803641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itle 4">
            <a:extLst>
              <a:ext uri="{FF2B5EF4-FFF2-40B4-BE49-F238E27FC236}">
                <a16:creationId xmlns:a16="http://schemas.microsoft.com/office/drawing/2014/main" id="{91DADD9F-3F09-B54A-05B8-2E741510D2A4}"/>
              </a:ext>
            </a:extLst>
          </p:cNvPr>
          <p:cNvSpPr txBox="1">
            <a:spLocks/>
          </p:cNvSpPr>
          <p:nvPr/>
        </p:nvSpPr>
        <p:spPr>
          <a:xfrm>
            <a:off x="695324" y="1119031"/>
            <a:ext cx="10837863" cy="5762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Qué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tan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lejos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se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encuentra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el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valor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estimado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del valor real</a:t>
            </a:r>
          </a:p>
        </p:txBody>
      </p:sp>
    </p:spTree>
    <p:extLst>
      <p:ext uri="{BB962C8B-B14F-4D97-AF65-F5344CB8AC3E}">
        <p14:creationId xmlns:p14="http://schemas.microsoft.com/office/powerpoint/2010/main" val="2229376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8493-4493-FAC5-A114-6CF6B27B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elección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r>
              <a:rPr lang="en-US" dirty="0"/>
              <a:t> ideal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560C-F9B9-A865-383E-98BD2D66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A2656-CC1A-79F6-92CC-BBAAB64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23</a:t>
            </a:fld>
            <a:endParaRPr lang="es-ES" noProof="0"/>
          </a:p>
        </p:txBody>
      </p:sp>
      <p:pic>
        <p:nvPicPr>
          <p:cNvPr id="20" name="Content Placeholder 19" descr="Chart, histogram&#10;&#10;Description automatically generated">
            <a:extLst>
              <a:ext uri="{FF2B5EF4-FFF2-40B4-BE49-F238E27FC236}">
                <a16:creationId xmlns:a16="http://schemas.microsoft.com/office/drawing/2014/main" id="{74A4EFA9-76C4-97BA-5624-5E2551F9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188" y="2037932"/>
            <a:ext cx="3420000" cy="3420000"/>
          </a:xfr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7F5861B3-E7F6-3D7C-3748-470D3655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6" y="2037932"/>
            <a:ext cx="3420000" cy="34200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F90D0659-06C1-6696-6712-ED4002C3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037932"/>
            <a:ext cx="3420000" cy="3420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7413F75-050C-AE4F-E0A7-485C32E71FDD}"/>
              </a:ext>
            </a:extLst>
          </p:cNvPr>
          <p:cNvSpPr txBox="1">
            <a:spLocks/>
          </p:cNvSpPr>
          <p:nvPr/>
        </p:nvSpPr>
        <p:spPr>
          <a:xfrm>
            <a:off x="618051" y="5800570"/>
            <a:ext cx="1661509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Subajuste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8FD0369-6D9B-C2D2-77C2-748E7A64498C}"/>
              </a:ext>
            </a:extLst>
          </p:cNvPr>
          <p:cNvSpPr txBox="1">
            <a:spLocks/>
          </p:cNvSpPr>
          <p:nvPr/>
        </p:nvSpPr>
        <p:spPr>
          <a:xfrm>
            <a:off x="9968248" y="5800570"/>
            <a:ext cx="156494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Sobreajuste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A5F77F-5FB2-3468-E3EA-7ECFD667DF12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79560" y="6088701"/>
            <a:ext cx="768868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itle 4">
            <a:extLst>
              <a:ext uri="{FF2B5EF4-FFF2-40B4-BE49-F238E27FC236}">
                <a16:creationId xmlns:a16="http://schemas.microsoft.com/office/drawing/2014/main" id="{91DADD9F-3F09-B54A-05B8-2E741510D2A4}"/>
              </a:ext>
            </a:extLst>
          </p:cNvPr>
          <p:cNvSpPr txBox="1">
            <a:spLocks/>
          </p:cNvSpPr>
          <p:nvPr/>
        </p:nvSpPr>
        <p:spPr>
          <a:xfrm>
            <a:off x="695324" y="1119031"/>
            <a:ext cx="10837863" cy="5762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Buscamos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un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modelo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que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aprenda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de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con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que se le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alimentaron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</a:p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y que sea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capaz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de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generalizar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las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predicciones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ante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nuevos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1121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30422-A122-0CE9-7194-89F2CD70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0CAAA-5CC0-2934-5CD9-67C0B4F9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24</a:t>
            </a:fld>
            <a:endParaRPr lang="es-ES" noProof="0"/>
          </a:p>
        </p:txBody>
      </p:sp>
      <p:pic>
        <p:nvPicPr>
          <p:cNvPr id="1028" name="Picture 4" descr="Target - PNG image with transparent background | Free Png Images">
            <a:extLst>
              <a:ext uri="{FF2B5EF4-FFF2-40B4-BE49-F238E27FC236}">
                <a16:creationId xmlns:a16="http://schemas.microsoft.com/office/drawing/2014/main" id="{227F09C2-D62E-785D-EF48-9867EB6E0A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71" y="1592263"/>
            <a:ext cx="2209428" cy="22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404125AF-0A25-3DBD-CECC-EF5183FC38ED}"/>
              </a:ext>
            </a:extLst>
          </p:cNvPr>
          <p:cNvSpPr txBox="1">
            <a:spLocks/>
          </p:cNvSpPr>
          <p:nvPr/>
        </p:nvSpPr>
        <p:spPr>
          <a:xfrm>
            <a:off x="880593" y="4750408"/>
            <a:ext cx="142969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Sesgo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Alto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07CB4DD-F25C-3818-396B-EF754FBCA41B}"/>
              </a:ext>
            </a:extLst>
          </p:cNvPr>
          <p:cNvSpPr txBox="1">
            <a:spLocks/>
          </p:cNvSpPr>
          <p:nvPr/>
        </p:nvSpPr>
        <p:spPr>
          <a:xfrm>
            <a:off x="988543" y="2408846"/>
            <a:ext cx="1429690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Sesgo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Bajo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58807F87-060B-8CD8-1C83-A49B559001A2}"/>
              </a:ext>
            </a:extLst>
          </p:cNvPr>
          <p:cNvSpPr txBox="1">
            <a:spLocks/>
          </p:cNvSpPr>
          <p:nvPr/>
        </p:nvSpPr>
        <p:spPr>
          <a:xfrm>
            <a:off x="3519018" y="613043"/>
            <a:ext cx="2374735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Poca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Varianza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554E5374-A7DD-9D1F-2B73-DDFFFE6964BF}"/>
              </a:ext>
            </a:extLst>
          </p:cNvPr>
          <p:cNvSpPr txBox="1">
            <a:spLocks/>
          </p:cNvSpPr>
          <p:nvPr/>
        </p:nvSpPr>
        <p:spPr>
          <a:xfrm>
            <a:off x="6553299" y="613043"/>
            <a:ext cx="2374735" cy="5762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Mucha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Varianza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8" name="Picture 4" descr="Target - PNG image with transparent background | Free Png Images">
            <a:extLst>
              <a:ext uri="{FF2B5EF4-FFF2-40B4-BE49-F238E27FC236}">
                <a16:creationId xmlns:a16="http://schemas.microsoft.com/office/drawing/2014/main" id="{80ACEA29-CEAE-85AB-C2CB-60A858EA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71" y="3933825"/>
            <a:ext cx="2209428" cy="22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Target - PNG image with transparent background | Free Png Images">
            <a:extLst>
              <a:ext uri="{FF2B5EF4-FFF2-40B4-BE49-F238E27FC236}">
                <a16:creationId xmlns:a16="http://schemas.microsoft.com/office/drawing/2014/main" id="{A7CE807F-270C-3982-086F-87738DAFA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52" y="1592263"/>
            <a:ext cx="2209428" cy="22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Target - PNG image with transparent background | Free Png Images">
            <a:extLst>
              <a:ext uri="{FF2B5EF4-FFF2-40B4-BE49-F238E27FC236}">
                <a16:creationId xmlns:a16="http://schemas.microsoft.com/office/drawing/2014/main" id="{51D6D75E-A546-84A1-B766-02BA67D13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52" y="3933825"/>
            <a:ext cx="2209428" cy="220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4">
            <a:extLst>
              <a:ext uri="{FF2B5EF4-FFF2-40B4-BE49-F238E27FC236}">
                <a16:creationId xmlns:a16="http://schemas.microsoft.com/office/drawing/2014/main" id="{2AF7D15B-1E2C-5755-F09F-5BAD485B5EE7}"/>
              </a:ext>
            </a:extLst>
          </p:cNvPr>
          <p:cNvSpPr txBox="1">
            <a:spLocks/>
          </p:cNvSpPr>
          <p:nvPr/>
        </p:nvSpPr>
        <p:spPr>
          <a:xfrm>
            <a:off x="4459497" y="2420938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56713047-1498-AAF9-EECC-AED2295C759B}"/>
              </a:ext>
            </a:extLst>
          </p:cNvPr>
          <p:cNvSpPr txBox="1">
            <a:spLocks/>
          </p:cNvSpPr>
          <p:nvPr/>
        </p:nvSpPr>
        <p:spPr>
          <a:xfrm>
            <a:off x="4619625" y="2501612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F284B841-23B4-9D16-A337-686756A67B49}"/>
              </a:ext>
            </a:extLst>
          </p:cNvPr>
          <p:cNvSpPr txBox="1">
            <a:spLocks/>
          </p:cNvSpPr>
          <p:nvPr/>
        </p:nvSpPr>
        <p:spPr>
          <a:xfrm>
            <a:off x="4567447" y="2349103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8A6510F5-8044-E6F4-87FA-96A6B423A993}"/>
              </a:ext>
            </a:extLst>
          </p:cNvPr>
          <p:cNvSpPr txBox="1">
            <a:spLocks/>
          </p:cNvSpPr>
          <p:nvPr/>
        </p:nvSpPr>
        <p:spPr>
          <a:xfrm>
            <a:off x="4502793" y="2573338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5" name="Title 4">
            <a:extLst>
              <a:ext uri="{FF2B5EF4-FFF2-40B4-BE49-F238E27FC236}">
                <a16:creationId xmlns:a16="http://schemas.microsoft.com/office/drawing/2014/main" id="{A8A292C3-5623-0299-4B25-37563B90605B}"/>
              </a:ext>
            </a:extLst>
          </p:cNvPr>
          <p:cNvSpPr txBox="1">
            <a:spLocks/>
          </p:cNvSpPr>
          <p:nvPr/>
        </p:nvSpPr>
        <p:spPr>
          <a:xfrm>
            <a:off x="4727575" y="2459038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970B9B79-9F88-03F1-DA7B-27BFA53BE2AD}"/>
              </a:ext>
            </a:extLst>
          </p:cNvPr>
          <p:cNvSpPr txBox="1">
            <a:spLocks/>
          </p:cNvSpPr>
          <p:nvPr/>
        </p:nvSpPr>
        <p:spPr>
          <a:xfrm>
            <a:off x="7628147" y="2420938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F4E47971-91EC-7100-5924-143C7C356A32}"/>
              </a:ext>
            </a:extLst>
          </p:cNvPr>
          <p:cNvSpPr txBox="1">
            <a:spLocks/>
          </p:cNvSpPr>
          <p:nvPr/>
        </p:nvSpPr>
        <p:spPr>
          <a:xfrm>
            <a:off x="7360070" y="2349103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CCE93E0E-FBB1-8A18-813B-27EC2CADABAA}"/>
              </a:ext>
            </a:extLst>
          </p:cNvPr>
          <p:cNvSpPr txBox="1">
            <a:spLocks/>
          </p:cNvSpPr>
          <p:nvPr/>
        </p:nvSpPr>
        <p:spPr>
          <a:xfrm>
            <a:off x="7680325" y="2637631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334F6715-E747-9323-6014-E650FE6FBFDB}"/>
              </a:ext>
            </a:extLst>
          </p:cNvPr>
          <p:cNvSpPr txBox="1">
            <a:spLocks/>
          </p:cNvSpPr>
          <p:nvPr/>
        </p:nvSpPr>
        <p:spPr>
          <a:xfrm>
            <a:off x="7468020" y="2595641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4B1338E0-66A7-33D7-D728-1672E0B3184A}"/>
              </a:ext>
            </a:extLst>
          </p:cNvPr>
          <p:cNvSpPr txBox="1">
            <a:spLocks/>
          </p:cNvSpPr>
          <p:nvPr/>
        </p:nvSpPr>
        <p:spPr>
          <a:xfrm>
            <a:off x="7628147" y="2241153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AF20835F-6E3D-4E11-9CDD-3316DBA6E135}"/>
              </a:ext>
            </a:extLst>
          </p:cNvPr>
          <p:cNvSpPr txBox="1">
            <a:spLocks/>
          </p:cNvSpPr>
          <p:nvPr/>
        </p:nvSpPr>
        <p:spPr>
          <a:xfrm>
            <a:off x="7834599" y="2472977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2" name="Title 4">
            <a:extLst>
              <a:ext uri="{FF2B5EF4-FFF2-40B4-BE49-F238E27FC236}">
                <a16:creationId xmlns:a16="http://schemas.microsoft.com/office/drawing/2014/main" id="{819F401C-E29B-C20E-A6D1-813762EC0DF5}"/>
              </a:ext>
            </a:extLst>
          </p:cNvPr>
          <p:cNvSpPr txBox="1">
            <a:spLocks/>
          </p:cNvSpPr>
          <p:nvPr/>
        </p:nvSpPr>
        <p:spPr>
          <a:xfrm>
            <a:off x="4238331" y="4292600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3" name="Title 4">
            <a:extLst>
              <a:ext uri="{FF2B5EF4-FFF2-40B4-BE49-F238E27FC236}">
                <a16:creationId xmlns:a16="http://schemas.microsoft.com/office/drawing/2014/main" id="{FC112EA3-1CD3-7AB2-8C41-7AA64B21FF23}"/>
              </a:ext>
            </a:extLst>
          </p:cNvPr>
          <p:cNvSpPr txBox="1">
            <a:spLocks/>
          </p:cNvSpPr>
          <p:nvPr/>
        </p:nvSpPr>
        <p:spPr>
          <a:xfrm>
            <a:off x="4110092" y="4351957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EA142141-2B97-AE24-8448-4C1CBCB6F66F}"/>
              </a:ext>
            </a:extLst>
          </p:cNvPr>
          <p:cNvSpPr txBox="1">
            <a:spLocks/>
          </p:cNvSpPr>
          <p:nvPr/>
        </p:nvSpPr>
        <p:spPr>
          <a:xfrm>
            <a:off x="4277066" y="4434799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5" name="Title 4">
            <a:extLst>
              <a:ext uri="{FF2B5EF4-FFF2-40B4-BE49-F238E27FC236}">
                <a16:creationId xmlns:a16="http://schemas.microsoft.com/office/drawing/2014/main" id="{810BFB50-8417-5834-979F-4D2FF5B28BC2}"/>
              </a:ext>
            </a:extLst>
          </p:cNvPr>
          <p:cNvSpPr txBox="1">
            <a:spLocks/>
          </p:cNvSpPr>
          <p:nvPr/>
        </p:nvSpPr>
        <p:spPr>
          <a:xfrm>
            <a:off x="4137970" y="4509294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6" name="Title 4">
            <a:extLst>
              <a:ext uri="{FF2B5EF4-FFF2-40B4-BE49-F238E27FC236}">
                <a16:creationId xmlns:a16="http://schemas.microsoft.com/office/drawing/2014/main" id="{EB586AB7-6F7F-BAA1-8C7C-AAE17FB88C77}"/>
              </a:ext>
            </a:extLst>
          </p:cNvPr>
          <p:cNvSpPr txBox="1">
            <a:spLocks/>
          </p:cNvSpPr>
          <p:nvPr/>
        </p:nvSpPr>
        <p:spPr>
          <a:xfrm>
            <a:off x="4004156" y="4441168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7" name="Title 4">
            <a:extLst>
              <a:ext uri="{FF2B5EF4-FFF2-40B4-BE49-F238E27FC236}">
                <a16:creationId xmlns:a16="http://schemas.microsoft.com/office/drawing/2014/main" id="{B1A59E95-A726-7495-EEA7-A597D5D92540}"/>
              </a:ext>
            </a:extLst>
          </p:cNvPr>
          <p:cNvSpPr txBox="1">
            <a:spLocks/>
          </p:cNvSpPr>
          <p:nvPr/>
        </p:nvSpPr>
        <p:spPr>
          <a:xfrm>
            <a:off x="7137648" y="4220765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90A1B82A-CC58-A462-3483-C31C78876C88}"/>
              </a:ext>
            </a:extLst>
          </p:cNvPr>
          <p:cNvSpPr txBox="1">
            <a:spLocks/>
          </p:cNvSpPr>
          <p:nvPr/>
        </p:nvSpPr>
        <p:spPr>
          <a:xfrm>
            <a:off x="7468020" y="4356438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40" name="Title 4">
            <a:extLst>
              <a:ext uri="{FF2B5EF4-FFF2-40B4-BE49-F238E27FC236}">
                <a16:creationId xmlns:a16="http://schemas.microsoft.com/office/drawing/2014/main" id="{7CBF12FF-D892-D1B6-6EE2-2D51DA32BAC1}"/>
              </a:ext>
            </a:extLst>
          </p:cNvPr>
          <p:cNvSpPr txBox="1">
            <a:spLocks/>
          </p:cNvSpPr>
          <p:nvPr/>
        </p:nvSpPr>
        <p:spPr>
          <a:xfrm>
            <a:off x="7520197" y="4112815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41" name="Title 4">
            <a:extLst>
              <a:ext uri="{FF2B5EF4-FFF2-40B4-BE49-F238E27FC236}">
                <a16:creationId xmlns:a16="http://schemas.microsoft.com/office/drawing/2014/main" id="{E8AD8A95-4E7A-7889-6AE1-D517D3A96687}"/>
              </a:ext>
            </a:extLst>
          </p:cNvPr>
          <p:cNvSpPr txBox="1">
            <a:spLocks/>
          </p:cNvSpPr>
          <p:nvPr/>
        </p:nvSpPr>
        <p:spPr>
          <a:xfrm>
            <a:off x="7262171" y="4438922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  <p:sp>
        <p:nvSpPr>
          <p:cNvPr id="42" name="Title 4">
            <a:extLst>
              <a:ext uri="{FF2B5EF4-FFF2-40B4-BE49-F238E27FC236}">
                <a16:creationId xmlns:a16="http://schemas.microsoft.com/office/drawing/2014/main" id="{77AA2472-A172-1527-50BE-EAFF9EB9E920}"/>
              </a:ext>
            </a:extLst>
          </p:cNvPr>
          <p:cNvSpPr txBox="1">
            <a:spLocks/>
          </p:cNvSpPr>
          <p:nvPr/>
        </p:nvSpPr>
        <p:spPr>
          <a:xfrm>
            <a:off x="7360070" y="4040981"/>
            <a:ext cx="320255" cy="359569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itchFamily="2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6473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8493-4493-FAC5-A114-6CF6B27B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 </a:t>
            </a:r>
            <a:r>
              <a:rPr lang="en-US" dirty="0" err="1"/>
              <a:t>elección</a:t>
            </a:r>
            <a:r>
              <a:rPr lang="en-US" dirty="0"/>
              <a:t> de un </a:t>
            </a:r>
            <a:r>
              <a:rPr lang="en-US" dirty="0" err="1"/>
              <a:t>modelo</a:t>
            </a:r>
            <a:r>
              <a:rPr lang="en-US" dirty="0"/>
              <a:t> ideal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9560C-F9B9-A865-383E-98BD2D66C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A2656-CC1A-79F6-92CC-BBAAB640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25</a:t>
            </a:fld>
            <a:endParaRPr lang="es-ES" noProof="0"/>
          </a:p>
        </p:txBody>
      </p:sp>
      <p:pic>
        <p:nvPicPr>
          <p:cNvPr id="20" name="Content Placeholder 19" descr="Chart, histogram&#10;&#10;Description automatically generated">
            <a:extLst>
              <a:ext uri="{FF2B5EF4-FFF2-40B4-BE49-F238E27FC236}">
                <a16:creationId xmlns:a16="http://schemas.microsoft.com/office/drawing/2014/main" id="{74A4EFA9-76C4-97BA-5624-5E2551F95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188" y="2037932"/>
            <a:ext cx="3420000" cy="3420000"/>
          </a:xfr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7F5861B3-E7F6-3D7C-3748-470D3655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6" y="2037932"/>
            <a:ext cx="3420000" cy="3420000"/>
          </a:xfrm>
          <a:prstGeom prst="rect">
            <a:avLst/>
          </a:prstGeom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F90D0659-06C1-6696-6712-ED4002C3A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2037932"/>
            <a:ext cx="342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7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Uno </a:t>
            </a:r>
            <a:r>
              <a:rPr lang="en-US" dirty="0" err="1"/>
              <a:t>Modelo</a:t>
            </a:r>
            <a:r>
              <a:rPr lang="en-US" dirty="0"/>
              <a:t> Sin Validar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26</a:t>
            </a:fld>
            <a:endParaRPr lang="es-ES" noProof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846873-1547-7C89-316D-E1629009DE9A}"/>
              </a:ext>
            </a:extLst>
          </p:cNvPr>
          <p:cNvGrpSpPr/>
          <p:nvPr/>
        </p:nvGrpSpPr>
        <p:grpSpPr>
          <a:xfrm>
            <a:off x="1181107" y="1952625"/>
            <a:ext cx="936612" cy="936612"/>
            <a:chOff x="4941751" y="2526860"/>
            <a:chExt cx="2328141" cy="2328141"/>
          </a:xfrm>
        </p:grpSpPr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7025EB7E-E94E-09C5-0253-689B8ADD6698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Graphic 9" descr="Database with solid fill">
              <a:extLst>
                <a:ext uri="{FF2B5EF4-FFF2-40B4-BE49-F238E27FC236}">
                  <a16:creationId xmlns:a16="http://schemas.microsoft.com/office/drawing/2014/main" id="{7B63B342-FF13-7F57-D7D6-1DA9BEF42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sp>
        <p:nvSpPr>
          <p:cNvPr id="17" name="Title 4">
            <a:extLst>
              <a:ext uri="{FF2B5EF4-FFF2-40B4-BE49-F238E27FC236}">
                <a16:creationId xmlns:a16="http://schemas.microsoft.com/office/drawing/2014/main" id="{BC4A1C91-7730-98B7-FACC-8AAAB7F38F24}"/>
              </a:ext>
            </a:extLst>
          </p:cNvPr>
          <p:cNvSpPr txBox="1">
            <a:spLocks/>
          </p:cNvSpPr>
          <p:nvPr/>
        </p:nvSpPr>
        <p:spPr>
          <a:xfrm>
            <a:off x="695324" y="4795857"/>
            <a:ext cx="1908176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Nuevos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6" name="Content Placeholder 35" descr="Chart&#10;&#10;Description automatically generated">
            <a:extLst>
              <a:ext uri="{FF2B5EF4-FFF2-40B4-BE49-F238E27FC236}">
                <a16:creationId xmlns:a16="http://schemas.microsoft.com/office/drawing/2014/main" id="{5DE801C3-7111-0843-A78F-BEF2917D4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30540" y="1914526"/>
            <a:ext cx="8502648" cy="4251324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88BF2A6-108A-9840-4A09-43484D918586}"/>
              </a:ext>
            </a:extLst>
          </p:cNvPr>
          <p:cNvGrpSpPr/>
          <p:nvPr/>
        </p:nvGrpSpPr>
        <p:grpSpPr>
          <a:xfrm>
            <a:off x="1181107" y="3824288"/>
            <a:ext cx="936612" cy="936612"/>
            <a:chOff x="4941751" y="2526860"/>
            <a:chExt cx="2328141" cy="2328141"/>
          </a:xfrm>
        </p:grpSpPr>
        <p:sp>
          <p:nvSpPr>
            <p:cNvPr id="38" name="Teardrop 37">
              <a:extLst>
                <a:ext uri="{FF2B5EF4-FFF2-40B4-BE49-F238E27FC236}">
                  <a16:creationId xmlns:a16="http://schemas.microsoft.com/office/drawing/2014/main" id="{D3D1E436-2479-2B29-6F5C-3EE94EB94033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Graphic 38" descr="Database with solid fill">
              <a:extLst>
                <a:ext uri="{FF2B5EF4-FFF2-40B4-BE49-F238E27FC236}">
                  <a16:creationId xmlns:a16="http://schemas.microsoft.com/office/drawing/2014/main" id="{1A9121B6-4F5B-9708-7EF0-F43E7C1D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sp>
        <p:nvSpPr>
          <p:cNvPr id="40" name="Title 4">
            <a:extLst>
              <a:ext uri="{FF2B5EF4-FFF2-40B4-BE49-F238E27FC236}">
                <a16:creationId xmlns:a16="http://schemas.microsoft.com/office/drawing/2014/main" id="{DF34297A-0013-3F33-1144-F6782D0AFD02}"/>
              </a:ext>
            </a:extLst>
          </p:cNvPr>
          <p:cNvSpPr txBox="1">
            <a:spLocks/>
          </p:cNvSpPr>
          <p:nvPr/>
        </p:nvSpPr>
        <p:spPr>
          <a:xfrm>
            <a:off x="695325" y="2933629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Conocidos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6568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2B73-1FF6-D2ED-69CE-4BC5D601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9310E-9379-195E-A6C5-F64D772E7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0AF87-2B90-EDAD-AD1F-06FB6AC0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27</a:t>
            </a:fld>
            <a:endParaRPr lang="es-ES" noProof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37E895-B461-4F2E-56A4-DB805F899911}"/>
              </a:ext>
            </a:extLst>
          </p:cNvPr>
          <p:cNvGrpSpPr/>
          <p:nvPr/>
        </p:nvGrpSpPr>
        <p:grpSpPr>
          <a:xfrm>
            <a:off x="695325" y="2954438"/>
            <a:ext cx="936612" cy="936612"/>
            <a:chOff x="4941751" y="2526860"/>
            <a:chExt cx="2328141" cy="2328141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DA49DD3B-50FB-E11B-9C41-048DABA87B75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 descr="Database with solid fill">
              <a:extLst>
                <a:ext uri="{FF2B5EF4-FFF2-40B4-BE49-F238E27FC236}">
                  <a16:creationId xmlns:a16="http://schemas.microsoft.com/office/drawing/2014/main" id="{87A5B5CC-624D-DF82-CE13-CC5C62C4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DB3D25-668E-4810-0C76-2AE07AA45E6E}"/>
              </a:ext>
            </a:extLst>
          </p:cNvPr>
          <p:cNvGrpSpPr/>
          <p:nvPr/>
        </p:nvGrpSpPr>
        <p:grpSpPr>
          <a:xfrm>
            <a:off x="2135194" y="1579511"/>
            <a:ext cx="936612" cy="936612"/>
            <a:chOff x="4941751" y="2526860"/>
            <a:chExt cx="2328141" cy="2328141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EE02E3EA-8D2A-5127-3E7D-566C1D9B2641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 descr="Database with solid fill">
              <a:extLst>
                <a:ext uri="{FF2B5EF4-FFF2-40B4-BE49-F238E27FC236}">
                  <a16:creationId xmlns:a16="http://schemas.microsoft.com/office/drawing/2014/main" id="{74C3AE31-CDF8-E7D1-571D-88032A1FD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193CC-9B38-5FD1-F061-754118202C73}"/>
              </a:ext>
            </a:extLst>
          </p:cNvPr>
          <p:cNvGrpSpPr/>
          <p:nvPr/>
        </p:nvGrpSpPr>
        <p:grpSpPr>
          <a:xfrm>
            <a:off x="2135194" y="4390808"/>
            <a:ext cx="936612" cy="936612"/>
            <a:chOff x="4941751" y="2526860"/>
            <a:chExt cx="2328141" cy="2328141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50B8A333-AE9C-9058-B2D0-BF28F7286455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Graphic 19" descr="Database with solid fill">
              <a:extLst>
                <a:ext uri="{FF2B5EF4-FFF2-40B4-BE49-F238E27FC236}">
                  <a16:creationId xmlns:a16="http://schemas.microsoft.com/office/drawing/2014/main" id="{B46C2043-E6A2-7271-6953-52207438A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sp>
        <p:nvSpPr>
          <p:cNvPr id="33" name="Title 4">
            <a:extLst>
              <a:ext uri="{FF2B5EF4-FFF2-40B4-BE49-F238E27FC236}">
                <a16:creationId xmlns:a16="http://schemas.microsoft.com/office/drawing/2014/main" id="{2612C764-DB43-1E39-C245-FBC09EDE4B00}"/>
              </a:ext>
            </a:extLst>
          </p:cNvPr>
          <p:cNvSpPr txBox="1">
            <a:spLocks/>
          </p:cNvSpPr>
          <p:nvPr/>
        </p:nvSpPr>
        <p:spPr>
          <a:xfrm>
            <a:off x="695325" y="3922482"/>
            <a:ext cx="900114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4" name="Title 4">
            <a:extLst>
              <a:ext uri="{FF2B5EF4-FFF2-40B4-BE49-F238E27FC236}">
                <a16:creationId xmlns:a16="http://schemas.microsoft.com/office/drawing/2014/main" id="{02EF76BB-ADBB-450F-6ED7-429A9F7BF4DE}"/>
              </a:ext>
            </a:extLst>
          </p:cNvPr>
          <p:cNvSpPr txBox="1">
            <a:spLocks/>
          </p:cNvSpPr>
          <p:nvPr/>
        </p:nvSpPr>
        <p:spPr>
          <a:xfrm>
            <a:off x="1647785" y="2560810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1.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Entrenamiento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5" name="Title 4">
            <a:extLst>
              <a:ext uri="{FF2B5EF4-FFF2-40B4-BE49-F238E27FC236}">
                <a16:creationId xmlns:a16="http://schemas.microsoft.com/office/drawing/2014/main" id="{E69A2548-C5AE-07D3-4A8E-F0AF05D48EEA}"/>
              </a:ext>
            </a:extLst>
          </p:cNvPr>
          <p:cNvSpPr txBox="1">
            <a:spLocks/>
          </p:cNvSpPr>
          <p:nvPr/>
        </p:nvSpPr>
        <p:spPr>
          <a:xfrm>
            <a:off x="1624012" y="5347319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Prueba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6" name="Title 4">
            <a:extLst>
              <a:ext uri="{FF2B5EF4-FFF2-40B4-BE49-F238E27FC236}">
                <a16:creationId xmlns:a16="http://schemas.microsoft.com/office/drawing/2014/main" id="{30BC6C62-E6C4-F5C7-0C0B-6AA4D5FEBEAB}"/>
              </a:ext>
            </a:extLst>
          </p:cNvPr>
          <p:cNvSpPr txBox="1">
            <a:spLocks/>
          </p:cNvSpPr>
          <p:nvPr/>
        </p:nvSpPr>
        <p:spPr>
          <a:xfrm>
            <a:off x="3611563" y="2560810"/>
            <a:ext cx="2160587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2.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Remuestreo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7" name="Title 4">
            <a:extLst>
              <a:ext uri="{FF2B5EF4-FFF2-40B4-BE49-F238E27FC236}">
                <a16:creationId xmlns:a16="http://schemas.microsoft.com/office/drawing/2014/main" id="{884C44CE-342D-21DE-FAE1-0F00E320592E}"/>
              </a:ext>
            </a:extLst>
          </p:cNvPr>
          <p:cNvSpPr txBox="1">
            <a:spLocks/>
          </p:cNvSpPr>
          <p:nvPr/>
        </p:nvSpPr>
        <p:spPr>
          <a:xfrm>
            <a:off x="5664201" y="3960986"/>
            <a:ext cx="2124074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3.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Preprocesamiento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709AEF-09F3-4DED-2B7F-00F33669916A}"/>
              </a:ext>
            </a:extLst>
          </p:cNvPr>
          <p:cNvGrpSpPr/>
          <p:nvPr/>
        </p:nvGrpSpPr>
        <p:grpSpPr>
          <a:xfrm>
            <a:off x="4237818" y="1579511"/>
            <a:ext cx="936612" cy="936612"/>
            <a:chOff x="4351866" y="1592276"/>
            <a:chExt cx="936612" cy="936612"/>
          </a:xfrm>
        </p:grpSpPr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1E7DA585-4F58-CD53-8B14-2E0C2AD0B97E}"/>
                </a:ext>
              </a:extLst>
            </p:cNvPr>
            <p:cNvSpPr/>
            <p:nvPr/>
          </p:nvSpPr>
          <p:spPr>
            <a:xfrm rot="8100000">
              <a:off x="4351866" y="1592276"/>
              <a:ext cx="936612" cy="936612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Server with solid fill">
              <a:extLst>
                <a:ext uri="{FF2B5EF4-FFF2-40B4-BE49-F238E27FC236}">
                  <a16:creationId xmlns:a16="http://schemas.microsoft.com/office/drawing/2014/main" id="{A899D9B9-D0A6-D8C3-1467-BC3D9AC98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07898" y="1748308"/>
              <a:ext cx="624548" cy="624548"/>
            </a:xfrm>
            <a:prstGeom prst="rect">
              <a:avLst/>
            </a:prstGeom>
          </p:spPr>
        </p:pic>
      </p:grpSp>
      <p:sp>
        <p:nvSpPr>
          <p:cNvPr id="38" name="Title 4">
            <a:extLst>
              <a:ext uri="{FF2B5EF4-FFF2-40B4-BE49-F238E27FC236}">
                <a16:creationId xmlns:a16="http://schemas.microsoft.com/office/drawing/2014/main" id="{51A692B3-782B-8B00-6DE4-B5A32B4041F1}"/>
              </a:ext>
            </a:extLst>
          </p:cNvPr>
          <p:cNvSpPr txBox="1">
            <a:spLocks/>
          </p:cNvSpPr>
          <p:nvPr/>
        </p:nvSpPr>
        <p:spPr>
          <a:xfrm>
            <a:off x="7956878" y="3960986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4.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Modelado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9" name="Title 4">
            <a:extLst>
              <a:ext uri="{FF2B5EF4-FFF2-40B4-BE49-F238E27FC236}">
                <a16:creationId xmlns:a16="http://schemas.microsoft.com/office/drawing/2014/main" id="{D7F5981F-C647-9567-3E63-009BEB349B39}"/>
              </a:ext>
            </a:extLst>
          </p:cNvPr>
          <p:cNvSpPr txBox="1">
            <a:spLocks/>
          </p:cNvSpPr>
          <p:nvPr/>
        </p:nvSpPr>
        <p:spPr>
          <a:xfrm>
            <a:off x="10059910" y="3960986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6.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Evaluación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47B3AD-C1F9-73C9-8251-FB712A9D74D0}"/>
              </a:ext>
            </a:extLst>
          </p:cNvPr>
          <p:cNvGrpSpPr/>
          <p:nvPr/>
        </p:nvGrpSpPr>
        <p:grpSpPr>
          <a:xfrm>
            <a:off x="6340442" y="2979687"/>
            <a:ext cx="936612" cy="936612"/>
            <a:chOff x="6384032" y="2708920"/>
            <a:chExt cx="936612" cy="936612"/>
          </a:xfrm>
        </p:grpSpPr>
        <p:sp>
          <p:nvSpPr>
            <p:cNvPr id="44" name="Teardrop 43">
              <a:extLst>
                <a:ext uri="{FF2B5EF4-FFF2-40B4-BE49-F238E27FC236}">
                  <a16:creationId xmlns:a16="http://schemas.microsoft.com/office/drawing/2014/main" id="{2EE5C555-EFBE-CFFA-9EFB-F3B42491BD75}"/>
                </a:ext>
              </a:extLst>
            </p:cNvPr>
            <p:cNvSpPr/>
            <p:nvPr/>
          </p:nvSpPr>
          <p:spPr>
            <a:xfrm rot="8100000">
              <a:off x="6384032" y="2708920"/>
              <a:ext cx="936612" cy="93661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 descr="Tools with solid fill">
              <a:extLst>
                <a:ext uri="{FF2B5EF4-FFF2-40B4-BE49-F238E27FC236}">
                  <a16:creationId xmlns:a16="http://schemas.microsoft.com/office/drawing/2014/main" id="{3EE88C65-C2BA-FA38-6064-806239FED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37338" y="2862226"/>
              <a:ext cx="630000" cy="63000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F6219CA-24F2-39D0-D406-FA360CE99F8D}"/>
              </a:ext>
            </a:extLst>
          </p:cNvPr>
          <p:cNvGrpSpPr/>
          <p:nvPr/>
        </p:nvGrpSpPr>
        <p:grpSpPr>
          <a:xfrm>
            <a:off x="10545691" y="2979687"/>
            <a:ext cx="936612" cy="936612"/>
            <a:chOff x="10034395" y="2758883"/>
            <a:chExt cx="936612" cy="936612"/>
          </a:xfrm>
        </p:grpSpPr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C3937397-6D84-BAAB-DD74-027DF05916B5}"/>
                </a:ext>
              </a:extLst>
            </p:cNvPr>
            <p:cNvSpPr/>
            <p:nvPr/>
          </p:nvSpPr>
          <p:spPr>
            <a:xfrm rot="8100000">
              <a:off x="10034395" y="2758883"/>
              <a:ext cx="936612" cy="93661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9" name="Graphic 48" descr="Clipboard Mixed with solid fill">
              <a:extLst>
                <a:ext uri="{FF2B5EF4-FFF2-40B4-BE49-F238E27FC236}">
                  <a16:creationId xmlns:a16="http://schemas.microsoft.com/office/drawing/2014/main" id="{9B85CC2F-C6C4-C78E-BC3D-0FFB9359B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87701" y="2912189"/>
              <a:ext cx="630000" cy="6300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3E8C4D-DCFB-E9D1-FFF4-2EFE8A1D7451}"/>
              </a:ext>
            </a:extLst>
          </p:cNvPr>
          <p:cNvGrpSpPr/>
          <p:nvPr/>
        </p:nvGrpSpPr>
        <p:grpSpPr>
          <a:xfrm>
            <a:off x="8443066" y="2979687"/>
            <a:ext cx="936612" cy="936612"/>
            <a:chOff x="8090179" y="2708920"/>
            <a:chExt cx="936612" cy="936612"/>
          </a:xfrm>
        </p:grpSpPr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5704374E-9967-986C-36E8-E1E799DAD8D2}"/>
                </a:ext>
              </a:extLst>
            </p:cNvPr>
            <p:cNvSpPr/>
            <p:nvPr/>
          </p:nvSpPr>
          <p:spPr>
            <a:xfrm rot="8100000">
              <a:off x="8090179" y="2708920"/>
              <a:ext cx="936612" cy="93661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Graphic 50" descr="Test Dummy with solid fill">
              <a:extLst>
                <a:ext uri="{FF2B5EF4-FFF2-40B4-BE49-F238E27FC236}">
                  <a16:creationId xmlns:a16="http://schemas.microsoft.com/office/drawing/2014/main" id="{82A3D0C9-B239-6D44-DD21-423FD9C2A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43485" y="2862226"/>
              <a:ext cx="630000" cy="630000"/>
            </a:xfrm>
            <a:prstGeom prst="rect">
              <a:avLst/>
            </a:prstGeom>
          </p:spPr>
        </p:pic>
      </p:grp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2F41E756-3A54-03FD-99AE-82C850EBC62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11373" y="733709"/>
            <a:ext cx="12700" cy="4205249"/>
          </a:xfrm>
          <a:prstGeom prst="curvedConnector3">
            <a:avLst>
              <a:gd name="adj1" fmla="val 2296559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F42C1A6-97BE-A2C9-4C5C-E379DDBA65A0}"/>
              </a:ext>
            </a:extLst>
          </p:cNvPr>
          <p:cNvCxnSpPr>
            <a:cxnSpLocks/>
          </p:cNvCxnSpPr>
          <p:nvPr/>
        </p:nvCxnSpPr>
        <p:spPr>
          <a:xfrm>
            <a:off x="3378980" y="2050820"/>
            <a:ext cx="55166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2D8860-99E3-5D40-A30F-CA0C9EDE54D5}"/>
              </a:ext>
            </a:extLst>
          </p:cNvPr>
          <p:cNvCxnSpPr>
            <a:cxnSpLocks/>
          </p:cNvCxnSpPr>
          <p:nvPr/>
        </p:nvCxnSpPr>
        <p:spPr>
          <a:xfrm>
            <a:off x="7578928" y="3450996"/>
            <a:ext cx="551663" cy="0"/>
          </a:xfrm>
          <a:prstGeom prst="straightConnector1">
            <a:avLst/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FC97817-31E9-5F11-0052-B1951993B9C5}"/>
              </a:ext>
            </a:extLst>
          </p:cNvPr>
          <p:cNvCxnSpPr>
            <a:cxnSpLocks/>
          </p:cNvCxnSpPr>
          <p:nvPr/>
        </p:nvCxnSpPr>
        <p:spPr>
          <a:xfrm>
            <a:off x="9767888" y="3450996"/>
            <a:ext cx="551663" cy="0"/>
          </a:xfrm>
          <a:prstGeom prst="straightConnector1">
            <a:avLst/>
          </a:prstGeom>
          <a:ln>
            <a:solidFill>
              <a:schemeClr val="accent5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FA51116-E13B-838B-0FCC-2D6FF6C6BAB6}"/>
              </a:ext>
            </a:extLst>
          </p:cNvPr>
          <p:cNvCxnSpPr>
            <a:cxnSpLocks/>
          </p:cNvCxnSpPr>
          <p:nvPr/>
        </p:nvCxnSpPr>
        <p:spPr>
          <a:xfrm flipV="1">
            <a:off x="1433510" y="2391424"/>
            <a:ext cx="539756" cy="47131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346202-ECCB-57C5-0351-407EB7F82F7B}"/>
              </a:ext>
            </a:extLst>
          </p:cNvPr>
          <p:cNvCxnSpPr>
            <a:cxnSpLocks/>
          </p:cNvCxnSpPr>
          <p:nvPr/>
        </p:nvCxnSpPr>
        <p:spPr>
          <a:xfrm>
            <a:off x="1517872" y="3956349"/>
            <a:ext cx="529078" cy="46831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692EE3F-CD36-8938-F0FD-C78F4FEE48B2}"/>
              </a:ext>
            </a:extLst>
          </p:cNvPr>
          <p:cNvCxnSpPr>
            <a:cxnSpLocks/>
          </p:cNvCxnSpPr>
          <p:nvPr/>
        </p:nvCxnSpPr>
        <p:spPr>
          <a:xfrm>
            <a:off x="5446712" y="2360116"/>
            <a:ext cx="650875" cy="533932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Curved Connector 117">
            <a:extLst>
              <a:ext uri="{FF2B5EF4-FFF2-40B4-BE49-F238E27FC236}">
                <a16:creationId xmlns:a16="http://schemas.microsoft.com/office/drawing/2014/main" id="{CA4FA3C5-E99B-44BE-35D0-03917FC92B17}"/>
              </a:ext>
            </a:extLst>
          </p:cNvPr>
          <p:cNvCxnSpPr>
            <a:cxnSpLocks/>
          </p:cNvCxnSpPr>
          <p:nvPr/>
        </p:nvCxnSpPr>
        <p:spPr>
          <a:xfrm flipV="1">
            <a:off x="3271841" y="3563708"/>
            <a:ext cx="2743196" cy="1295399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4" name="Title 4">
            <a:extLst>
              <a:ext uri="{FF2B5EF4-FFF2-40B4-BE49-F238E27FC236}">
                <a16:creationId xmlns:a16="http://schemas.microsoft.com/office/drawing/2014/main" id="{EC01CE46-FC2C-2AA4-32A8-8CA19C5B6B9B}"/>
              </a:ext>
            </a:extLst>
          </p:cNvPr>
          <p:cNvSpPr txBox="1">
            <a:spLocks/>
          </p:cNvSpPr>
          <p:nvPr/>
        </p:nvSpPr>
        <p:spPr>
          <a:xfrm>
            <a:off x="7788275" y="1929819"/>
            <a:ext cx="2124074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7.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Calibración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6" name="Title 4">
            <a:extLst>
              <a:ext uri="{FF2B5EF4-FFF2-40B4-BE49-F238E27FC236}">
                <a16:creationId xmlns:a16="http://schemas.microsoft.com/office/drawing/2014/main" id="{EE00080C-A2DD-F667-1A9B-12A3683F4839}"/>
              </a:ext>
            </a:extLst>
          </p:cNvPr>
          <p:cNvSpPr txBox="1">
            <a:spLocks/>
          </p:cNvSpPr>
          <p:nvPr/>
        </p:nvSpPr>
        <p:spPr>
          <a:xfrm>
            <a:off x="3149600" y="3606571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8.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Prueba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B249B88-8CF8-1BC2-FD07-84F4AFB000D5}"/>
              </a:ext>
            </a:extLst>
          </p:cNvPr>
          <p:cNvGrpSpPr>
            <a:grpSpLocks noChangeAspect="1"/>
          </p:cNvGrpSpPr>
          <p:nvPr/>
        </p:nvGrpSpPr>
        <p:grpSpPr>
          <a:xfrm>
            <a:off x="8765110" y="4870517"/>
            <a:ext cx="911544" cy="911544"/>
            <a:chOff x="9170561" y="2542748"/>
            <a:chExt cx="2328141" cy="2328141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85CE4370-40CD-E1B9-24F3-A830A59AAAE2}"/>
                </a:ext>
              </a:extLst>
            </p:cNvPr>
            <p:cNvSpPr/>
            <p:nvPr/>
          </p:nvSpPr>
          <p:spPr>
            <a:xfrm rot="8100000">
              <a:off x="9170561" y="2542748"/>
              <a:ext cx="2328141" cy="2328141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Graphic 128" descr="Artificial Intelligence with solid fill">
              <a:extLst>
                <a:ext uri="{FF2B5EF4-FFF2-40B4-BE49-F238E27FC236}">
                  <a16:creationId xmlns:a16="http://schemas.microsoft.com/office/drawing/2014/main" id="{96DCB1A2-3007-ACD9-95F2-43F176DF6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524631" y="2896818"/>
              <a:ext cx="1620000" cy="1620000"/>
            </a:xfrm>
            <a:prstGeom prst="rect">
              <a:avLst/>
            </a:prstGeom>
          </p:spPr>
        </p:pic>
      </p:grpSp>
      <p:sp>
        <p:nvSpPr>
          <p:cNvPr id="130" name="Title 4">
            <a:extLst>
              <a:ext uri="{FF2B5EF4-FFF2-40B4-BE49-F238E27FC236}">
                <a16:creationId xmlns:a16="http://schemas.microsoft.com/office/drawing/2014/main" id="{C56C55E1-2E7D-C9B6-509F-C8EAAE787F1D}"/>
              </a:ext>
            </a:extLst>
          </p:cNvPr>
          <p:cNvSpPr txBox="1">
            <a:spLocks/>
          </p:cNvSpPr>
          <p:nvPr/>
        </p:nvSpPr>
        <p:spPr>
          <a:xfrm>
            <a:off x="9958387" y="5037756"/>
            <a:ext cx="1908176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9.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Producción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EDFFA1FB-18DA-977D-DECA-0007E170C9BC}"/>
              </a:ext>
            </a:extLst>
          </p:cNvPr>
          <p:cNvCxnSpPr>
            <a:cxnSpLocks/>
          </p:cNvCxnSpPr>
          <p:nvPr/>
        </p:nvCxnSpPr>
        <p:spPr>
          <a:xfrm rot="5400000">
            <a:off x="10271386" y="4365926"/>
            <a:ext cx="650352" cy="1133397"/>
          </a:xfrm>
          <a:prstGeom prst="curvedConnector2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6" name="Title 4">
            <a:extLst>
              <a:ext uri="{FF2B5EF4-FFF2-40B4-BE49-F238E27FC236}">
                <a16:creationId xmlns:a16="http://schemas.microsoft.com/office/drawing/2014/main" id="{01477009-0150-CAE6-F1CD-7A166FE48F4C}"/>
              </a:ext>
            </a:extLst>
          </p:cNvPr>
          <p:cNvSpPr txBox="1">
            <a:spLocks/>
          </p:cNvSpPr>
          <p:nvPr/>
        </p:nvSpPr>
        <p:spPr>
          <a:xfrm>
            <a:off x="8140700" y="5856288"/>
            <a:ext cx="2133600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Toma de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Decisiones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133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Conjuntos de </a:t>
            </a:r>
            <a:r>
              <a:rPr lang="en-US" dirty="0" err="1"/>
              <a:t>Entrenamiento</a:t>
            </a:r>
            <a:r>
              <a:rPr lang="en-US" dirty="0"/>
              <a:t> y </a:t>
            </a:r>
            <a:r>
              <a:rPr lang="en-US" dirty="0" err="1"/>
              <a:t>Prueba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098C6-A268-8341-A65A-0A28D9C15BA3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Train &amp; Test Splits</a:t>
            </a:r>
          </a:p>
        </p:txBody>
      </p:sp>
      <p:pic>
        <p:nvPicPr>
          <p:cNvPr id="23" name="Content Placeholder 22" descr="A picture containing text, monitor, indoor, screen&#10;&#10;Description automatically generated">
            <a:extLst>
              <a:ext uri="{FF2B5EF4-FFF2-40B4-BE49-F238E27FC236}">
                <a16:creationId xmlns:a16="http://schemas.microsoft.com/office/drawing/2014/main" id="{537ABD50-F254-7739-D08A-FAFACA8A0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513" y="1952625"/>
            <a:ext cx="7493000" cy="3746500"/>
          </a:xfr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B7BD6C0-BCA1-51F8-CFCC-7DEDC410893B}"/>
              </a:ext>
            </a:extLst>
          </p:cNvPr>
          <p:cNvGrpSpPr/>
          <p:nvPr/>
        </p:nvGrpSpPr>
        <p:grpSpPr>
          <a:xfrm>
            <a:off x="1235082" y="4868876"/>
            <a:ext cx="936612" cy="936612"/>
            <a:chOff x="4941751" y="2526860"/>
            <a:chExt cx="2328141" cy="2328141"/>
          </a:xfrm>
        </p:grpSpPr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C481151F-D6A9-6DFB-77F3-DF575E8A2248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Graphic 26" descr="Database with solid fill">
              <a:extLst>
                <a:ext uri="{FF2B5EF4-FFF2-40B4-BE49-F238E27FC236}">
                  <a16:creationId xmlns:a16="http://schemas.microsoft.com/office/drawing/2014/main" id="{2F00B530-9982-2171-856D-A9EE5014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4048AC-5963-4136-E630-0DA625E70CA8}"/>
              </a:ext>
            </a:extLst>
          </p:cNvPr>
          <p:cNvGrpSpPr/>
          <p:nvPr/>
        </p:nvGrpSpPr>
        <p:grpSpPr>
          <a:xfrm>
            <a:off x="1235082" y="1484313"/>
            <a:ext cx="936612" cy="936612"/>
            <a:chOff x="4941751" y="2526860"/>
            <a:chExt cx="2328141" cy="2328141"/>
          </a:xfrm>
        </p:grpSpPr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6E2A0F7F-9ED4-445E-B244-3565478B21CF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0" name="Graphic 29" descr="Database with solid fill">
              <a:extLst>
                <a:ext uri="{FF2B5EF4-FFF2-40B4-BE49-F238E27FC236}">
                  <a16:creationId xmlns:a16="http://schemas.microsoft.com/office/drawing/2014/main" id="{3AD38A4A-A609-97B6-EA1E-3E9BBADF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0FC273-8F71-EDC8-276A-5EC8105D7A0B}"/>
              </a:ext>
            </a:extLst>
          </p:cNvPr>
          <p:cNvGrpSpPr/>
          <p:nvPr/>
        </p:nvGrpSpPr>
        <p:grpSpPr>
          <a:xfrm>
            <a:off x="1235082" y="3176595"/>
            <a:ext cx="936612" cy="936612"/>
            <a:chOff x="4941751" y="2526860"/>
            <a:chExt cx="2328141" cy="2328141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5C8BBDCE-F353-C2A5-972A-545349746FA5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4" name="Graphic 33" descr="Database with solid fill">
              <a:extLst>
                <a:ext uri="{FF2B5EF4-FFF2-40B4-BE49-F238E27FC236}">
                  <a16:creationId xmlns:a16="http://schemas.microsoft.com/office/drawing/2014/main" id="{FAFB4932-5234-F3EA-69B0-BD956AFB4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sp>
        <p:nvSpPr>
          <p:cNvPr id="35" name="Title 4">
            <a:extLst>
              <a:ext uri="{FF2B5EF4-FFF2-40B4-BE49-F238E27FC236}">
                <a16:creationId xmlns:a16="http://schemas.microsoft.com/office/drawing/2014/main" id="{7927C69B-069B-63D6-04AB-7BED51A89386}"/>
              </a:ext>
            </a:extLst>
          </p:cNvPr>
          <p:cNvSpPr txBox="1">
            <a:spLocks/>
          </p:cNvSpPr>
          <p:nvPr/>
        </p:nvSpPr>
        <p:spPr>
          <a:xfrm>
            <a:off x="695325" y="5851982"/>
            <a:ext cx="1908174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Nuevos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6" name="Title 4">
            <a:extLst>
              <a:ext uri="{FF2B5EF4-FFF2-40B4-BE49-F238E27FC236}">
                <a16:creationId xmlns:a16="http://schemas.microsoft.com/office/drawing/2014/main" id="{F7317786-15C1-1221-036D-31881C986525}"/>
              </a:ext>
            </a:extLst>
          </p:cNvPr>
          <p:cNvSpPr txBox="1">
            <a:spLocks/>
          </p:cNvSpPr>
          <p:nvPr/>
        </p:nvSpPr>
        <p:spPr>
          <a:xfrm>
            <a:off x="695325" y="2420938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Conjunto de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Entrenamiento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37" name="Title 4">
            <a:extLst>
              <a:ext uri="{FF2B5EF4-FFF2-40B4-BE49-F238E27FC236}">
                <a16:creationId xmlns:a16="http://schemas.microsoft.com/office/drawing/2014/main" id="{733E81D4-E659-ED50-1C06-A1BE23E7BAF0}"/>
              </a:ext>
            </a:extLst>
          </p:cNvPr>
          <p:cNvSpPr txBox="1">
            <a:spLocks/>
          </p:cNvSpPr>
          <p:nvPr/>
        </p:nvSpPr>
        <p:spPr>
          <a:xfrm>
            <a:off x="695325" y="4117110"/>
            <a:ext cx="1908174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Conjunto de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Prueba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062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Validación</a:t>
            </a:r>
            <a:r>
              <a:rPr lang="en-US" dirty="0"/>
              <a:t> </a:t>
            </a:r>
            <a:r>
              <a:rPr lang="en-US" dirty="0" err="1"/>
              <a:t>Cruzada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20B69-BDE7-3C9B-46F5-340ADD89EF80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Cross Validation</a:t>
            </a:r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8A38F230-D0D6-1998-8CE4-ABF482B6969C}"/>
              </a:ext>
            </a:extLst>
          </p:cNvPr>
          <p:cNvSpPr txBox="1">
            <a:spLocks/>
          </p:cNvSpPr>
          <p:nvPr/>
        </p:nvSpPr>
        <p:spPr>
          <a:xfrm>
            <a:off x="659699" y="5150901"/>
            <a:ext cx="900114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21F320E3-BB8D-B327-6899-F6BF3ED1191E}"/>
              </a:ext>
            </a:extLst>
          </p:cNvPr>
          <p:cNvSpPr txBox="1">
            <a:spLocks/>
          </p:cNvSpPr>
          <p:nvPr/>
        </p:nvSpPr>
        <p:spPr>
          <a:xfrm>
            <a:off x="2182174" y="4214275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Entrenamiento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5FFA016E-01DB-7F2E-E769-8B45361BBC00}"/>
              </a:ext>
            </a:extLst>
          </p:cNvPr>
          <p:cNvSpPr txBox="1">
            <a:spLocks/>
          </p:cNvSpPr>
          <p:nvPr/>
        </p:nvSpPr>
        <p:spPr>
          <a:xfrm>
            <a:off x="2159371" y="5850431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Prueba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920B7816-268B-4F08-9809-601A9EEAEA63}"/>
              </a:ext>
            </a:extLst>
          </p:cNvPr>
          <p:cNvSpPr txBox="1">
            <a:spLocks/>
          </p:cNvSpPr>
          <p:nvPr/>
        </p:nvSpPr>
        <p:spPr>
          <a:xfrm>
            <a:off x="8230726" y="4752502"/>
            <a:ext cx="2160587" cy="33860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Validación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Cruzada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864D58-7C5D-913E-FBFC-3BD5A023F1C7}"/>
              </a:ext>
            </a:extLst>
          </p:cNvPr>
          <p:cNvGrpSpPr/>
          <p:nvPr/>
        </p:nvGrpSpPr>
        <p:grpSpPr>
          <a:xfrm>
            <a:off x="4259269" y="2833506"/>
            <a:ext cx="936612" cy="936612"/>
            <a:chOff x="4351866" y="1592276"/>
            <a:chExt cx="936612" cy="936612"/>
          </a:xfrm>
        </p:grpSpPr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AC55A1E1-D45B-4B58-C29E-2D973387D0D7}"/>
                </a:ext>
              </a:extLst>
            </p:cNvPr>
            <p:cNvSpPr/>
            <p:nvPr/>
          </p:nvSpPr>
          <p:spPr>
            <a:xfrm rot="8100000">
              <a:off x="4351866" y="1592276"/>
              <a:ext cx="936612" cy="936612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rver with solid fill">
              <a:extLst>
                <a:ext uri="{FF2B5EF4-FFF2-40B4-BE49-F238E27FC236}">
                  <a16:creationId xmlns:a16="http://schemas.microsoft.com/office/drawing/2014/main" id="{264F61A7-DB90-5D93-0734-1E4FE050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7898" y="1748308"/>
              <a:ext cx="624548" cy="624548"/>
            </a:xfrm>
            <a:prstGeom prst="rect">
              <a:avLst/>
            </a:prstGeom>
          </p:spPr>
        </p:pic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3022856-65D9-C55D-3343-0D0B5FC7385C}"/>
              </a:ext>
            </a:extLst>
          </p:cNvPr>
          <p:cNvSpPr/>
          <p:nvPr/>
        </p:nvSpPr>
        <p:spPr>
          <a:xfrm>
            <a:off x="695326" y="2060575"/>
            <a:ext cx="900112" cy="3276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Database with solid fill">
            <a:extLst>
              <a:ext uri="{FF2B5EF4-FFF2-40B4-BE49-F238E27FC236}">
                <a16:creationId xmlns:a16="http://schemas.microsoft.com/office/drawing/2014/main" id="{DB950A04-498D-1B39-A75F-81BEA90F6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316" y="3357563"/>
            <a:ext cx="651727" cy="6517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013066D-57F7-8336-C3C0-CCDA4B2F379B}"/>
              </a:ext>
            </a:extLst>
          </p:cNvPr>
          <p:cNvSpPr/>
          <p:nvPr/>
        </p:nvSpPr>
        <p:spPr>
          <a:xfrm>
            <a:off x="2711451" y="2060575"/>
            <a:ext cx="900112" cy="23399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D6A9141-AA49-567A-114F-02CD80A839CE}"/>
              </a:ext>
            </a:extLst>
          </p:cNvPr>
          <p:cNvSpPr/>
          <p:nvPr/>
        </p:nvSpPr>
        <p:spPr>
          <a:xfrm>
            <a:off x="2699575" y="5100080"/>
            <a:ext cx="900112" cy="9366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 descr="Database with solid fill">
            <a:extLst>
              <a:ext uri="{FF2B5EF4-FFF2-40B4-BE49-F238E27FC236}">
                <a16:creationId xmlns:a16="http://schemas.microsoft.com/office/drawing/2014/main" id="{9A04E13D-91DC-03CB-23C4-A464F90ED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644" y="2904699"/>
            <a:ext cx="651727" cy="651727"/>
          </a:xfrm>
          <a:prstGeom prst="rect">
            <a:avLst/>
          </a:prstGeom>
        </p:spPr>
      </p:pic>
      <p:pic>
        <p:nvPicPr>
          <p:cNvPr id="41" name="Graphic 40" descr="Database with solid fill">
            <a:extLst>
              <a:ext uri="{FF2B5EF4-FFF2-40B4-BE49-F238E27FC236}">
                <a16:creationId xmlns:a16="http://schemas.microsoft.com/office/drawing/2014/main" id="{36B37579-8806-0D1E-62CF-A1CC40FC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3768" y="5242529"/>
            <a:ext cx="651727" cy="651727"/>
          </a:xfrm>
          <a:prstGeom prst="rect">
            <a:avLst/>
          </a:prstGeom>
        </p:spPr>
      </p:pic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FE5B92B-BE3A-D511-3681-58A9EE572188}"/>
              </a:ext>
            </a:extLst>
          </p:cNvPr>
          <p:cNvSpPr/>
          <p:nvPr/>
        </p:nvSpPr>
        <p:spPr>
          <a:xfrm>
            <a:off x="5772150" y="1952625"/>
            <a:ext cx="900112" cy="828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1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4340204-4236-F431-D33D-636B550CF073}"/>
              </a:ext>
            </a:extLst>
          </p:cNvPr>
          <p:cNvSpPr/>
          <p:nvPr/>
        </p:nvSpPr>
        <p:spPr>
          <a:xfrm>
            <a:off x="5772150" y="2889250"/>
            <a:ext cx="900112" cy="828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…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990CCBD-C03D-767E-211D-474D0687F0C0}"/>
              </a:ext>
            </a:extLst>
          </p:cNvPr>
          <p:cNvSpPr/>
          <p:nvPr/>
        </p:nvSpPr>
        <p:spPr>
          <a:xfrm>
            <a:off x="5772150" y="3829442"/>
            <a:ext cx="900112" cy="828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</a:t>
            </a:r>
            <a:r>
              <a:rPr lang="en-US" sz="1400" i="1" dirty="0">
                <a:latin typeface="Montserrat" pitchFamily="2" charset="77"/>
              </a:rPr>
              <a:t>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8A1FFE-221B-0AB6-3FE3-3584F2931FDC}"/>
              </a:ext>
            </a:extLst>
          </p:cNvPr>
          <p:cNvSpPr/>
          <p:nvPr/>
        </p:nvSpPr>
        <p:spPr>
          <a:xfrm>
            <a:off x="7788275" y="1947471"/>
            <a:ext cx="900112" cy="828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0E7225E-BAAF-2F7B-7B74-4FF8D84B287D}"/>
              </a:ext>
            </a:extLst>
          </p:cNvPr>
          <p:cNvSpPr/>
          <p:nvPr/>
        </p:nvSpPr>
        <p:spPr>
          <a:xfrm>
            <a:off x="7788275" y="2884096"/>
            <a:ext cx="900112" cy="8286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1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17A1741-D431-08F7-0F3D-F9F95A1815F2}"/>
              </a:ext>
            </a:extLst>
          </p:cNvPr>
          <p:cNvSpPr/>
          <p:nvPr/>
        </p:nvSpPr>
        <p:spPr>
          <a:xfrm>
            <a:off x="7788275" y="3824288"/>
            <a:ext cx="900112" cy="8286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1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095E57E-4B0E-CE41-79A8-69FC20FBD0CF}"/>
              </a:ext>
            </a:extLst>
          </p:cNvPr>
          <p:cNvSpPr/>
          <p:nvPr/>
        </p:nvSpPr>
        <p:spPr>
          <a:xfrm>
            <a:off x="8794669" y="1947471"/>
            <a:ext cx="900112" cy="8286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…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0E63EC2-627E-0B15-6827-04930979F796}"/>
              </a:ext>
            </a:extLst>
          </p:cNvPr>
          <p:cNvSpPr/>
          <p:nvPr/>
        </p:nvSpPr>
        <p:spPr>
          <a:xfrm>
            <a:off x="8794669" y="2884096"/>
            <a:ext cx="900112" cy="828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…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01736FEA-6A38-E889-ABD4-0937BB47AD33}"/>
              </a:ext>
            </a:extLst>
          </p:cNvPr>
          <p:cNvSpPr/>
          <p:nvPr/>
        </p:nvSpPr>
        <p:spPr>
          <a:xfrm>
            <a:off x="8794669" y="3824288"/>
            <a:ext cx="900112" cy="8286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…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B120F9C-5EB3-3A69-3625-E4EFA6BBF685}"/>
              </a:ext>
            </a:extLst>
          </p:cNvPr>
          <p:cNvSpPr/>
          <p:nvPr/>
        </p:nvSpPr>
        <p:spPr>
          <a:xfrm>
            <a:off x="9804401" y="1947471"/>
            <a:ext cx="900112" cy="8286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</a:t>
            </a:r>
            <a:r>
              <a:rPr lang="en-US" sz="1400" i="1" dirty="0">
                <a:latin typeface="Montserrat" pitchFamily="2" charset="77"/>
              </a:rPr>
              <a:t>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78D990D-A2D4-A466-6801-91285B35F4DF}"/>
              </a:ext>
            </a:extLst>
          </p:cNvPr>
          <p:cNvSpPr/>
          <p:nvPr/>
        </p:nvSpPr>
        <p:spPr>
          <a:xfrm>
            <a:off x="9804401" y="2884096"/>
            <a:ext cx="900112" cy="82867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 </a:t>
            </a:r>
            <a:r>
              <a:rPr lang="en-US" sz="1400" i="1" dirty="0">
                <a:latin typeface="Montserrat" pitchFamily="2" charset="77"/>
              </a:rPr>
              <a:t>N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9685EA2-E4EF-6A49-1DDE-F33DA88AE229}"/>
              </a:ext>
            </a:extLst>
          </p:cNvPr>
          <p:cNvSpPr/>
          <p:nvPr/>
        </p:nvSpPr>
        <p:spPr>
          <a:xfrm>
            <a:off x="9804401" y="3824288"/>
            <a:ext cx="900112" cy="8286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77"/>
              </a:rPr>
              <a:t>Fold </a:t>
            </a:r>
            <a:r>
              <a:rPr lang="en-US" sz="1400" i="1" dirty="0">
                <a:latin typeface="Montserrat" pitchFamily="2" charset="77"/>
              </a:rPr>
              <a:t>N</a:t>
            </a:r>
          </a:p>
        </p:txBody>
      </p: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F0821D3F-F997-C405-5999-94D0578291A8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1595438" y="3230563"/>
            <a:ext cx="1116013" cy="468312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40D859B3-B3B4-6AEC-57A3-A8881B346A06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>
            <a:off x="1595438" y="3698875"/>
            <a:ext cx="1104137" cy="1869518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1A9BDEA-D6B6-31B6-DFB8-FD59C2C0D89A}"/>
              </a:ext>
            </a:extLst>
          </p:cNvPr>
          <p:cNvCxnSpPr>
            <a:cxnSpLocks/>
          </p:cNvCxnSpPr>
          <p:nvPr/>
        </p:nvCxnSpPr>
        <p:spPr>
          <a:xfrm flipV="1">
            <a:off x="3611563" y="3230562"/>
            <a:ext cx="64770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9F2EFEE-85C2-1370-4624-F579CF54ECFA}"/>
              </a:ext>
            </a:extLst>
          </p:cNvPr>
          <p:cNvCxnSpPr>
            <a:cxnSpLocks/>
            <a:stCxn id="31" idx="5"/>
            <a:endCxn id="42" idx="1"/>
          </p:cNvCxnSpPr>
          <p:nvPr/>
        </p:nvCxnSpPr>
        <p:spPr>
          <a:xfrm flipV="1">
            <a:off x="5195881" y="2366963"/>
            <a:ext cx="576269" cy="9348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A0D932A-51B6-7BB0-9BFD-690954060F36}"/>
              </a:ext>
            </a:extLst>
          </p:cNvPr>
          <p:cNvCxnSpPr>
            <a:cxnSpLocks/>
            <a:stCxn id="31" idx="5"/>
            <a:endCxn id="47" idx="1"/>
          </p:cNvCxnSpPr>
          <p:nvPr/>
        </p:nvCxnSpPr>
        <p:spPr>
          <a:xfrm>
            <a:off x="5195881" y="3301812"/>
            <a:ext cx="576269" cy="17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9EBE04-AB3D-052F-2D02-44A13EF5A2F7}"/>
              </a:ext>
            </a:extLst>
          </p:cNvPr>
          <p:cNvCxnSpPr>
            <a:cxnSpLocks/>
            <a:stCxn id="31" idx="5"/>
            <a:endCxn id="48" idx="1"/>
          </p:cNvCxnSpPr>
          <p:nvPr/>
        </p:nvCxnSpPr>
        <p:spPr>
          <a:xfrm>
            <a:off x="5195881" y="3301812"/>
            <a:ext cx="576269" cy="94196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55BE3E1-E1CD-D3A5-8E1C-A785CF5E077E}"/>
              </a:ext>
            </a:extLst>
          </p:cNvPr>
          <p:cNvSpPr/>
          <p:nvPr/>
        </p:nvSpPr>
        <p:spPr>
          <a:xfrm>
            <a:off x="8796338" y="1597589"/>
            <a:ext cx="1908175" cy="2077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Entrenamiento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D897E09-1453-2A7E-A8BE-C9937B6B04F9}"/>
              </a:ext>
            </a:extLst>
          </p:cNvPr>
          <p:cNvSpPr/>
          <p:nvPr/>
        </p:nvSpPr>
        <p:spPr>
          <a:xfrm>
            <a:off x="7788275" y="1595791"/>
            <a:ext cx="900113" cy="207711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Prueba</a:t>
            </a:r>
            <a:endParaRPr lang="en-US" sz="1400" dirty="0">
              <a:latin typeface="Montserrat" pitchFamily="2" charset="77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F2DDE64E-426D-E702-6190-187E52E803FF}"/>
              </a:ext>
            </a:extLst>
          </p:cNvPr>
          <p:cNvSpPr/>
          <p:nvPr/>
        </p:nvSpPr>
        <p:spPr>
          <a:xfrm>
            <a:off x="5486766" y="5393899"/>
            <a:ext cx="3201622" cy="354257"/>
          </a:xfrm>
          <a:prstGeom prst="roundRect">
            <a:avLst/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77"/>
              </a:rPr>
              <a:t>Modelo</a:t>
            </a:r>
            <a:r>
              <a:rPr lang="en-US" sz="1400" dirty="0">
                <a:latin typeface="Montserrat" pitchFamily="2" charset="77"/>
              </a:rPr>
              <a:t> </a:t>
            </a:r>
            <a:r>
              <a:rPr lang="en-US" sz="1400" dirty="0" err="1">
                <a:latin typeface="Montserrat" pitchFamily="2" charset="77"/>
              </a:rPr>
              <a:t>Entrenado</a:t>
            </a:r>
            <a:endParaRPr lang="en-US" sz="1400" dirty="0">
              <a:latin typeface="Montserrat" pitchFamily="2" charset="77"/>
            </a:endParaRPr>
          </a:p>
        </p:txBody>
      </p: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EF722EE8-2390-F994-2740-8D4F845AD02A}"/>
              </a:ext>
            </a:extLst>
          </p:cNvPr>
          <p:cNvCxnSpPr>
            <a:cxnSpLocks/>
            <a:stCxn id="29" idx="2"/>
            <a:endCxn id="82" idx="3"/>
          </p:cNvCxnSpPr>
          <p:nvPr/>
        </p:nvCxnSpPr>
        <p:spPr>
          <a:xfrm rot="5400000">
            <a:off x="8759745" y="5019753"/>
            <a:ext cx="479918" cy="622632"/>
          </a:xfrm>
          <a:prstGeom prst="curvedConnector2">
            <a:avLst/>
          </a:prstGeom>
          <a:ln>
            <a:solidFill>
              <a:schemeClr val="accent3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4C77FF3-5D51-2A4F-D68F-8FF15D9F009D}"/>
              </a:ext>
            </a:extLst>
          </p:cNvPr>
          <p:cNvCxnSpPr>
            <a:cxnSpLocks/>
            <a:stCxn id="82" idx="1"/>
            <a:endCxn id="39" idx="3"/>
          </p:cNvCxnSpPr>
          <p:nvPr/>
        </p:nvCxnSpPr>
        <p:spPr>
          <a:xfrm flipH="1" flipV="1">
            <a:off x="3599687" y="5568393"/>
            <a:ext cx="1887079" cy="26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50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50DBCE-4B42-A33A-7961-C1995E4F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Sprint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0FC9-4316-C014-2209-A84B5301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52692-9BC3-70F3-F06E-EA5088E0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</a:t>
            </a:fld>
            <a:endParaRPr lang="es-ES" noProof="0"/>
          </a:p>
        </p:txBody>
      </p:sp>
      <p:pic>
        <p:nvPicPr>
          <p:cNvPr id="1026" name="Picture 2" descr="Design Sprint… un atajo para aprender sin construir ni lanzar | by Chaos  Monkey | Medium">
            <a:extLst>
              <a:ext uri="{FF2B5EF4-FFF2-40B4-BE49-F238E27FC236}">
                <a16:creationId xmlns:a16="http://schemas.microsoft.com/office/drawing/2014/main" id="{8D9140A1-BFF5-E68C-BAF1-7B720176D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462232"/>
            <a:ext cx="11083636" cy="44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19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Este no es un </a:t>
            </a:r>
            <a:r>
              <a:rPr lang="en-US" dirty="0" err="1"/>
              <a:t>curso</a:t>
            </a:r>
            <a:r>
              <a:rPr lang="en-US" dirty="0"/>
              <a:t> de </a:t>
            </a:r>
            <a:r>
              <a:rPr lang="en-US" dirty="0" err="1"/>
              <a:t>inferencia</a:t>
            </a:r>
            <a:r>
              <a:rPr lang="en-US" dirty="0"/>
              <a:t> causal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30</a:t>
            </a:fld>
            <a:endParaRPr lang="es-ES" noProof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7B4E27-9444-CF7A-9F99-42294965F23A}"/>
              </a:ext>
            </a:extLst>
          </p:cNvPr>
          <p:cNvGrpSpPr/>
          <p:nvPr/>
        </p:nvGrpSpPr>
        <p:grpSpPr>
          <a:xfrm>
            <a:off x="2944058" y="2050498"/>
            <a:ext cx="6303884" cy="2757005"/>
            <a:chOff x="2932724" y="1902658"/>
            <a:chExt cx="6303884" cy="2757005"/>
          </a:xfrm>
        </p:grpSpPr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D8F41ACC-EFB5-F28C-76BE-CC9E2F8461DB}"/>
                </a:ext>
              </a:extLst>
            </p:cNvPr>
            <p:cNvSpPr txBox="1">
              <a:spLocks/>
            </p:cNvSpPr>
            <p:nvPr/>
          </p:nvSpPr>
          <p:spPr>
            <a:xfrm>
              <a:off x="2932724" y="3933825"/>
              <a:ext cx="21240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3.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Preprocesamiento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7" name="Title 4">
              <a:extLst>
                <a:ext uri="{FF2B5EF4-FFF2-40B4-BE49-F238E27FC236}">
                  <a16:creationId xmlns:a16="http://schemas.microsoft.com/office/drawing/2014/main" id="{0FDCA34E-DE07-9446-EF7D-784CE53AED90}"/>
                </a:ext>
              </a:extLst>
            </p:cNvPr>
            <p:cNvSpPr txBox="1">
              <a:spLocks/>
            </p:cNvSpPr>
            <p:nvPr/>
          </p:nvSpPr>
          <p:spPr>
            <a:xfrm>
              <a:off x="5225401" y="3933825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4.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Modelado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8" name="Title 4">
              <a:extLst>
                <a:ext uri="{FF2B5EF4-FFF2-40B4-BE49-F238E27FC236}">
                  <a16:creationId xmlns:a16="http://schemas.microsoft.com/office/drawing/2014/main" id="{D08E9AD6-4630-3597-BB80-748474BF3886}"/>
                </a:ext>
              </a:extLst>
            </p:cNvPr>
            <p:cNvSpPr txBox="1">
              <a:spLocks/>
            </p:cNvSpPr>
            <p:nvPr/>
          </p:nvSpPr>
          <p:spPr>
            <a:xfrm>
              <a:off x="7328433" y="3933825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6.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Evaluación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50467D-E7A0-9300-82AF-1B7EB51C5AC7}"/>
                </a:ext>
              </a:extLst>
            </p:cNvPr>
            <p:cNvGrpSpPr/>
            <p:nvPr/>
          </p:nvGrpSpPr>
          <p:grpSpPr>
            <a:xfrm>
              <a:off x="3608965" y="2952526"/>
              <a:ext cx="936612" cy="936612"/>
              <a:chOff x="6384032" y="2708920"/>
              <a:chExt cx="936612" cy="936612"/>
            </a:xfrm>
          </p:grpSpPr>
          <p:sp>
            <p:nvSpPr>
              <p:cNvPr id="10" name="Teardrop 9">
                <a:extLst>
                  <a:ext uri="{FF2B5EF4-FFF2-40B4-BE49-F238E27FC236}">
                    <a16:creationId xmlns:a16="http://schemas.microsoft.com/office/drawing/2014/main" id="{4FEAFC4F-31AF-690F-CA68-660487024187}"/>
                  </a:ext>
                </a:extLst>
              </p:cNvPr>
              <p:cNvSpPr/>
              <p:nvPr/>
            </p:nvSpPr>
            <p:spPr>
              <a:xfrm rot="8100000">
                <a:off x="6384032" y="2708920"/>
                <a:ext cx="936612" cy="936612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Graphic 10" descr="Tools with solid fill">
                <a:extLst>
                  <a:ext uri="{FF2B5EF4-FFF2-40B4-BE49-F238E27FC236}">
                    <a16:creationId xmlns:a16="http://schemas.microsoft.com/office/drawing/2014/main" id="{B15659D6-B71B-8317-41AE-FB4E56FB4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37338" y="2862226"/>
                <a:ext cx="630000" cy="6300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FE8D2FC-A46F-F3C2-AA91-B719E3E1D3E4}"/>
                </a:ext>
              </a:extLst>
            </p:cNvPr>
            <p:cNvGrpSpPr/>
            <p:nvPr/>
          </p:nvGrpSpPr>
          <p:grpSpPr>
            <a:xfrm>
              <a:off x="7814214" y="2952526"/>
              <a:ext cx="936612" cy="936612"/>
              <a:chOff x="10034395" y="2758883"/>
              <a:chExt cx="936612" cy="936612"/>
            </a:xfrm>
          </p:grpSpPr>
          <p:sp>
            <p:nvSpPr>
              <p:cNvPr id="13" name="Teardrop 12">
                <a:extLst>
                  <a:ext uri="{FF2B5EF4-FFF2-40B4-BE49-F238E27FC236}">
                    <a16:creationId xmlns:a16="http://schemas.microsoft.com/office/drawing/2014/main" id="{B00C7A8C-731C-A4F4-5719-A9B223680647}"/>
                  </a:ext>
                </a:extLst>
              </p:cNvPr>
              <p:cNvSpPr/>
              <p:nvPr/>
            </p:nvSpPr>
            <p:spPr>
              <a:xfrm rot="8100000">
                <a:off x="10034395" y="2758883"/>
                <a:ext cx="936612" cy="936612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" name="Graphic 13" descr="Clipboard Mixed with solid fill">
                <a:extLst>
                  <a:ext uri="{FF2B5EF4-FFF2-40B4-BE49-F238E27FC236}">
                    <a16:creationId xmlns:a16="http://schemas.microsoft.com/office/drawing/2014/main" id="{FD446B89-6563-9DBD-855B-DA7596698F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87701" y="2912189"/>
                <a:ext cx="630000" cy="6300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DFC8E88-16BB-33F7-C516-68A383053CEB}"/>
                </a:ext>
              </a:extLst>
            </p:cNvPr>
            <p:cNvGrpSpPr/>
            <p:nvPr/>
          </p:nvGrpSpPr>
          <p:grpSpPr>
            <a:xfrm>
              <a:off x="5711589" y="2952526"/>
              <a:ext cx="936612" cy="936612"/>
              <a:chOff x="8090179" y="2708920"/>
              <a:chExt cx="936612" cy="936612"/>
            </a:xfrm>
          </p:grpSpPr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183E7E1D-EDEE-B5F8-A04C-066D1876C883}"/>
                  </a:ext>
                </a:extLst>
              </p:cNvPr>
              <p:cNvSpPr/>
              <p:nvPr/>
            </p:nvSpPr>
            <p:spPr>
              <a:xfrm rot="8100000">
                <a:off x="8090179" y="2708920"/>
                <a:ext cx="936612" cy="936612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Graphic 16" descr="Test Dummy with solid fill">
                <a:extLst>
                  <a:ext uri="{FF2B5EF4-FFF2-40B4-BE49-F238E27FC236}">
                    <a16:creationId xmlns:a16="http://schemas.microsoft.com/office/drawing/2014/main" id="{BD11E766-4BB6-E09B-9BCB-01A8F3B0C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43485" y="2862226"/>
                <a:ext cx="630000" cy="630000"/>
              </a:xfrm>
              <a:prstGeom prst="rect">
                <a:avLst/>
              </a:prstGeom>
            </p:spPr>
          </p:pic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097A09-238A-3725-1A39-B35122479EEC}"/>
                </a:ext>
              </a:extLst>
            </p:cNvPr>
            <p:cNvCxnSpPr>
              <a:cxnSpLocks/>
            </p:cNvCxnSpPr>
            <p:nvPr/>
          </p:nvCxnSpPr>
          <p:spPr>
            <a:xfrm>
              <a:off x="4847451" y="3423835"/>
              <a:ext cx="551663" cy="0"/>
            </a:xfrm>
            <a:prstGeom prst="straightConnector1">
              <a:avLst/>
            </a:prstGeom>
            <a:ln>
              <a:solidFill>
                <a:schemeClr val="accent5"/>
              </a:solidFill>
              <a:prstDash val="dash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9217B0-1C96-19F3-8F4D-5CC57341D224}"/>
                </a:ext>
              </a:extLst>
            </p:cNvPr>
            <p:cNvCxnSpPr>
              <a:cxnSpLocks/>
            </p:cNvCxnSpPr>
            <p:nvPr/>
          </p:nvCxnSpPr>
          <p:spPr>
            <a:xfrm>
              <a:off x="7036411" y="3423835"/>
              <a:ext cx="551663" cy="0"/>
            </a:xfrm>
            <a:prstGeom prst="straightConnector1">
              <a:avLst/>
            </a:prstGeom>
            <a:ln>
              <a:solidFill>
                <a:schemeClr val="accent5"/>
              </a:solidFill>
              <a:prstDash val="dash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Title 4">
              <a:extLst>
                <a:ext uri="{FF2B5EF4-FFF2-40B4-BE49-F238E27FC236}">
                  <a16:creationId xmlns:a16="http://schemas.microsoft.com/office/drawing/2014/main" id="{8B338800-6C10-B195-0B27-CC070F7A08A4}"/>
                </a:ext>
              </a:extLst>
            </p:cNvPr>
            <p:cNvSpPr txBox="1">
              <a:spLocks/>
            </p:cNvSpPr>
            <p:nvPr/>
          </p:nvSpPr>
          <p:spPr>
            <a:xfrm>
              <a:off x="5056798" y="1902658"/>
              <a:ext cx="21240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7.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Calibración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9875C301-0E12-01BB-173E-F95EF6C260E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109557" y="780275"/>
              <a:ext cx="12700" cy="4205249"/>
            </a:xfrm>
            <a:prstGeom prst="curvedConnector3">
              <a:avLst>
                <a:gd name="adj1" fmla="val 2296559"/>
              </a:avLst>
            </a:prstGeom>
            <a:ln>
              <a:prstDash val="dash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5712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8EE25-9205-9CBC-857D-A171C112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Límites</a:t>
            </a:r>
            <a:r>
              <a:rPr lang="en-US" dirty="0"/>
              <a:t> del </a:t>
            </a:r>
            <a:r>
              <a:rPr lang="en-US" dirty="0" err="1"/>
              <a:t>Aprendizaje</a:t>
            </a:r>
            <a:r>
              <a:rPr lang="en-US" dirty="0"/>
              <a:t> de </a:t>
            </a:r>
            <a:r>
              <a:rPr lang="en-US" dirty="0" err="1"/>
              <a:t>Máquina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4B07B-BBAF-8ECB-11FB-A96C555D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C87DB-E688-B934-B0EA-F754BAD4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31</a:t>
            </a:fld>
            <a:endParaRPr lang="es-ES" noProof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FE5BA9CD-6AA0-6BB6-E439-0E57CD329188}"/>
              </a:ext>
            </a:extLst>
          </p:cNvPr>
          <p:cNvSpPr txBox="1">
            <a:spLocks/>
          </p:cNvSpPr>
          <p:nvPr/>
        </p:nvSpPr>
        <p:spPr>
          <a:xfrm>
            <a:off x="372906" y="4020001"/>
            <a:ext cx="2891817" cy="8488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No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prevé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soluciones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 largo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plazo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F93BE71-3067-17C7-B8D5-4CE9FD7F32B1}"/>
              </a:ext>
            </a:extLst>
          </p:cNvPr>
          <p:cNvSpPr txBox="1">
            <a:spLocks/>
          </p:cNvSpPr>
          <p:nvPr/>
        </p:nvSpPr>
        <p:spPr>
          <a:xfrm>
            <a:off x="8943478" y="4033769"/>
            <a:ext cx="2736849" cy="821327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Optimizaciones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un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sistema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dado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0D749-986B-99E0-A9E5-288B284FED2E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Limits of Machine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15E945-0460-0DE8-2D5D-0CAB05271B7A}"/>
              </a:ext>
            </a:extLst>
          </p:cNvPr>
          <p:cNvGrpSpPr/>
          <p:nvPr/>
        </p:nvGrpSpPr>
        <p:grpSpPr>
          <a:xfrm>
            <a:off x="1134814" y="2316080"/>
            <a:ext cx="1368000" cy="1368000"/>
            <a:chOff x="1134814" y="2316080"/>
            <a:chExt cx="1368000" cy="1368000"/>
          </a:xfrm>
        </p:grpSpPr>
        <p:sp>
          <p:nvSpPr>
            <p:cNvPr id="16" name="Teardrop 15">
              <a:extLst>
                <a:ext uri="{FF2B5EF4-FFF2-40B4-BE49-F238E27FC236}">
                  <a16:creationId xmlns:a16="http://schemas.microsoft.com/office/drawing/2014/main" id="{73B22080-E6C7-D8AE-75C9-8167C640B5CF}"/>
                </a:ext>
              </a:extLst>
            </p:cNvPr>
            <p:cNvSpPr/>
            <p:nvPr/>
          </p:nvSpPr>
          <p:spPr>
            <a:xfrm rot="8100000">
              <a:off x="1134814" y="2316080"/>
              <a:ext cx="1368000" cy="136800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Graphic 6" descr="Telescope with solid fill">
              <a:extLst>
                <a:ext uri="{FF2B5EF4-FFF2-40B4-BE49-F238E27FC236}">
                  <a16:creationId xmlns:a16="http://schemas.microsoft.com/office/drawing/2014/main" id="{856D3B95-1A83-DB94-8195-168B082DD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61614" y="2542880"/>
              <a:ext cx="914400" cy="914400"/>
            </a:xfrm>
            <a:prstGeom prst="rect">
              <a:avLst/>
            </a:prstGeom>
          </p:spPr>
        </p:pic>
      </p:grpSp>
      <p:sp>
        <p:nvSpPr>
          <p:cNvPr id="8" name="Title 4">
            <a:extLst>
              <a:ext uri="{FF2B5EF4-FFF2-40B4-BE49-F238E27FC236}">
                <a16:creationId xmlns:a16="http://schemas.microsoft.com/office/drawing/2014/main" id="{47E29FD3-84F5-1CFF-D36A-810E05CAE383}"/>
              </a:ext>
            </a:extLst>
          </p:cNvPr>
          <p:cNvSpPr txBox="1">
            <a:spLocks/>
          </p:cNvSpPr>
          <p:nvPr/>
        </p:nvSpPr>
        <p:spPr>
          <a:xfrm>
            <a:off x="4720480" y="4020001"/>
            <a:ext cx="2979681" cy="848862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Soluciones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específicas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para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casos</a:t>
            </a:r>
            <a:r>
              <a:rPr lang="en-US" sz="17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7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específicos</a:t>
            </a:r>
            <a:endParaRPr lang="en-US" sz="17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DB852B-87CD-EB5F-722B-0E28754E2155}"/>
              </a:ext>
            </a:extLst>
          </p:cNvPr>
          <p:cNvGrpSpPr/>
          <p:nvPr/>
        </p:nvGrpSpPr>
        <p:grpSpPr>
          <a:xfrm>
            <a:off x="5526320" y="2316080"/>
            <a:ext cx="1368000" cy="1368000"/>
            <a:chOff x="5526320" y="2316080"/>
            <a:chExt cx="1368000" cy="1368000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16530071-E62E-119A-C35C-DE9AF668357E}"/>
                </a:ext>
              </a:extLst>
            </p:cNvPr>
            <p:cNvSpPr/>
            <p:nvPr/>
          </p:nvSpPr>
          <p:spPr>
            <a:xfrm rot="8100000">
              <a:off x="5526320" y="2316080"/>
              <a:ext cx="1368000" cy="136800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 descr="Hammer with solid fill">
              <a:extLst>
                <a:ext uri="{FF2B5EF4-FFF2-40B4-BE49-F238E27FC236}">
                  <a16:creationId xmlns:a16="http://schemas.microsoft.com/office/drawing/2014/main" id="{6AA49100-E645-751C-CD0C-0DD6C00BE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32320" y="2622080"/>
              <a:ext cx="756000" cy="756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41ED89-BBB1-F900-CBE8-617F6AF2F227}"/>
              </a:ext>
            </a:extLst>
          </p:cNvPr>
          <p:cNvGrpSpPr/>
          <p:nvPr/>
        </p:nvGrpSpPr>
        <p:grpSpPr>
          <a:xfrm>
            <a:off x="9627902" y="2316080"/>
            <a:ext cx="1368000" cy="1368000"/>
            <a:chOff x="9627902" y="2316080"/>
            <a:chExt cx="1368000" cy="1368000"/>
          </a:xfrm>
        </p:grpSpPr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F043699D-BBBB-D7B8-8328-3FC784DA2B48}"/>
                </a:ext>
              </a:extLst>
            </p:cNvPr>
            <p:cNvSpPr/>
            <p:nvPr/>
          </p:nvSpPr>
          <p:spPr>
            <a:xfrm rot="8100000">
              <a:off x="9627902" y="2316080"/>
              <a:ext cx="1368000" cy="136800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Gears with solid fill">
              <a:extLst>
                <a:ext uri="{FF2B5EF4-FFF2-40B4-BE49-F238E27FC236}">
                  <a16:creationId xmlns:a16="http://schemas.microsoft.com/office/drawing/2014/main" id="{2B031846-2460-7FDD-8D43-FBFDC9D23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33902" y="2622080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8852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573C-C327-5948-9C7F-C0AEE7257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200" y="59375"/>
            <a:ext cx="6527800" cy="164198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pic>
        <p:nvPicPr>
          <p:cNvPr id="4100" name="Picture 4" descr="Data Humanism">
            <a:extLst>
              <a:ext uri="{FF2B5EF4-FFF2-40B4-BE49-F238E27FC236}">
                <a16:creationId xmlns:a16="http://schemas.microsoft.com/office/drawing/2014/main" id="{4ED20BB3-6F12-B741-A5C8-3F71D3026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4835F6-8B3F-3B40-B4D2-3C08B1A51E45}"/>
              </a:ext>
            </a:extLst>
          </p:cNvPr>
          <p:cNvSpPr txBox="1">
            <a:spLocks/>
          </p:cNvSpPr>
          <p:nvPr/>
        </p:nvSpPr>
        <p:spPr>
          <a:xfrm>
            <a:off x="6348945" y="2720150"/>
            <a:ext cx="5147730" cy="164198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latin typeface="Montserrat" pitchFamily="2" charset="77"/>
              </a:rPr>
              <a:t>Una </a:t>
            </a:r>
            <a:r>
              <a:rPr lang="en-US" sz="1800" dirty="0" err="1">
                <a:latin typeface="Montserrat" pitchFamily="2" charset="77"/>
              </a:rPr>
              <a:t>expresión</a:t>
            </a:r>
            <a:r>
              <a:rPr lang="en-US" sz="1800" dirty="0">
                <a:latin typeface="Montserrat" pitchFamily="2" charset="77"/>
              </a:rPr>
              <a:t> de </a:t>
            </a:r>
            <a:r>
              <a:rPr lang="en-US" sz="1800" dirty="0" err="1">
                <a:latin typeface="Montserrat" pitchFamily="2" charset="77"/>
              </a:rPr>
              <a:t>deseo</a:t>
            </a:r>
            <a:r>
              <a:rPr lang="en-US" sz="1800" dirty="0">
                <a:latin typeface="Montserrat" pitchFamily="2" charset="77"/>
              </a:rPr>
              <a:t> </a:t>
            </a:r>
            <a:r>
              <a:rPr lang="en-US" sz="1800" dirty="0" err="1">
                <a:latin typeface="Montserrat" pitchFamily="2" charset="77"/>
              </a:rPr>
              <a:t>por</a:t>
            </a:r>
            <a:r>
              <a:rPr lang="en-US" sz="1800" dirty="0">
                <a:latin typeface="Montserrat" pitchFamily="2" charset="77"/>
              </a:rPr>
              <a:t> </a:t>
            </a:r>
          </a:p>
          <a:p>
            <a:pPr algn="ctr"/>
            <a:r>
              <a:rPr lang="en-US" sz="1800" dirty="0" err="1">
                <a:latin typeface="Montserrat" pitchFamily="2" charset="77"/>
              </a:rPr>
              <a:t>almacenar</a:t>
            </a:r>
            <a:r>
              <a:rPr lang="en-US" sz="1800" dirty="0">
                <a:latin typeface="Montserrat" pitchFamily="2" charset="77"/>
              </a:rPr>
              <a:t> una </a:t>
            </a:r>
            <a:r>
              <a:rPr lang="en-US" sz="1800" dirty="0" err="1">
                <a:latin typeface="Montserrat" pitchFamily="2" charset="77"/>
              </a:rPr>
              <a:t>vivencia</a:t>
            </a:r>
            <a:r>
              <a:rPr lang="en-US" sz="1800" dirty="0">
                <a:latin typeface="Montserra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295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CB2B9A-1A6A-CB2F-2BE5-096D4FD3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la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590F7B-C948-34AC-EF9B-40132093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0CAEDF-1F16-E59A-A733-DE903EEA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2" descr="News Landing - Information Factory Information Factory">
            <a:extLst>
              <a:ext uri="{FF2B5EF4-FFF2-40B4-BE49-F238E27FC236}">
                <a16:creationId xmlns:a16="http://schemas.microsoft.com/office/drawing/2014/main" id="{90489010-44ED-FB32-6C8C-B65315CFDD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2057181"/>
            <a:ext cx="11083636" cy="360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5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259C-9162-D248-8EB1-D547A2FF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16835"/>
            <a:ext cx="10810874" cy="7437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diagrama</a:t>
            </a:r>
            <a:r>
              <a:rPr lang="en-US" dirty="0"/>
              <a:t> de Drew Conway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0544CDC-5E3C-F441-9BF8-54C0B7FFD1F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25824" y="1582119"/>
          <a:ext cx="4340352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D3C1277-2421-2049-B5F2-E4A1E73C4123}"/>
              </a:ext>
            </a:extLst>
          </p:cNvPr>
          <p:cNvSpPr txBox="1"/>
          <p:nvPr/>
        </p:nvSpPr>
        <p:spPr>
          <a:xfrm>
            <a:off x="3655108" y="2414420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¡</a:t>
            </a:r>
            <a:r>
              <a:rPr lang="en-US" sz="1600" dirty="0" err="1">
                <a:latin typeface="Montserrat" pitchFamily="2" charset="77"/>
              </a:rPr>
              <a:t>Peligro</a:t>
            </a:r>
            <a:r>
              <a:rPr lang="en-US" sz="1600" dirty="0">
                <a:latin typeface="Montserrat" pitchFamily="2" charset="77"/>
              </a:rPr>
              <a:t>!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4990EC-A79A-B544-BF06-0D5A5CD86C74}"/>
              </a:ext>
            </a:extLst>
          </p:cNvPr>
          <p:cNvCxnSpPr>
            <a:cxnSpLocks/>
          </p:cNvCxnSpPr>
          <p:nvPr/>
        </p:nvCxnSpPr>
        <p:spPr>
          <a:xfrm>
            <a:off x="4619625" y="2639393"/>
            <a:ext cx="971278" cy="686526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FF4829-3F99-0F49-AAC3-F9B3E2C0F1CB}"/>
              </a:ext>
            </a:extLst>
          </p:cNvPr>
          <p:cNvSpPr txBox="1"/>
          <p:nvPr/>
        </p:nvSpPr>
        <p:spPr>
          <a:xfrm>
            <a:off x="7812269" y="2167586"/>
            <a:ext cx="1968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Montserrat" pitchFamily="2" charset="77"/>
              </a:rPr>
              <a:t>Obviedades</a:t>
            </a:r>
            <a:r>
              <a:rPr lang="en-US" sz="1600" dirty="0">
                <a:latin typeface="Montserrat" pitchFamily="2" charset="77"/>
              </a:rPr>
              <a:t> con </a:t>
            </a:r>
            <a:r>
              <a:rPr lang="en-US" sz="1600" dirty="0" err="1">
                <a:latin typeface="Montserrat" pitchFamily="2" charset="77"/>
              </a:rPr>
              <a:t>Mercadotécnia</a:t>
            </a:r>
            <a:endParaRPr lang="en-US" sz="1600" dirty="0">
              <a:latin typeface="Montserrat" pitchFamily="2" charset="77"/>
            </a:endParaRPr>
          </a:p>
          <a:p>
            <a:pPr algn="ctr"/>
            <a:r>
              <a:rPr lang="en-US" sz="1200" dirty="0">
                <a:latin typeface="Montserrat" pitchFamily="2" charset="77"/>
              </a:rPr>
              <a:t>(</a:t>
            </a:r>
            <a:r>
              <a:rPr lang="en-US" sz="1200" i="1" dirty="0">
                <a:latin typeface="Montserrat" pitchFamily="2" charset="77"/>
              </a:rPr>
              <a:t>Machine learning y AI</a:t>
            </a:r>
            <a:r>
              <a:rPr lang="en-US" sz="1200" dirty="0">
                <a:latin typeface="Montserrat" pitchFamily="2" charset="77"/>
              </a:rPr>
              <a:t>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4B35721-4803-2C4D-BD6E-2AEE5E0204EE}"/>
              </a:ext>
            </a:extLst>
          </p:cNvPr>
          <p:cNvCxnSpPr>
            <a:cxnSpLocks/>
          </p:cNvCxnSpPr>
          <p:nvPr/>
        </p:nvCxnSpPr>
        <p:spPr>
          <a:xfrm flipV="1">
            <a:off x="6672263" y="2639393"/>
            <a:ext cx="1116012" cy="714829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6CE7C6-C580-BB42-BEE0-08365AF34ECD}"/>
              </a:ext>
            </a:extLst>
          </p:cNvPr>
          <p:cNvGrpSpPr/>
          <p:nvPr/>
        </p:nvGrpSpPr>
        <p:grpSpPr>
          <a:xfrm>
            <a:off x="5228855" y="4249027"/>
            <a:ext cx="1764126" cy="1764892"/>
            <a:chOff x="3069621" y="4543833"/>
            <a:chExt cx="1764126" cy="17648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097DF8-BFFE-534F-9180-9A75BE2B8FD3}"/>
                </a:ext>
              </a:extLst>
            </p:cNvPr>
            <p:cNvSpPr txBox="1"/>
            <p:nvPr/>
          </p:nvSpPr>
          <p:spPr>
            <a:xfrm>
              <a:off x="3069621" y="5723950"/>
              <a:ext cx="17641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Montserrat" pitchFamily="2" charset="77"/>
                </a:rPr>
                <a:t>Investigación</a:t>
              </a:r>
              <a:r>
                <a:rPr lang="en-US" sz="1600" dirty="0">
                  <a:latin typeface="Montserrat" pitchFamily="2" charset="77"/>
                </a:rPr>
                <a:t> </a:t>
              </a:r>
              <a:r>
                <a:rPr lang="en-US" sz="1600" dirty="0" err="1">
                  <a:latin typeface="Montserrat" pitchFamily="2" charset="77"/>
                </a:rPr>
                <a:t>Tradicional</a:t>
              </a:r>
              <a:endParaRPr lang="en-US" sz="1600" dirty="0">
                <a:latin typeface="Montserrat" pitchFamily="2" charset="77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348BD1-2AEB-C046-BD67-AB25D7932DC5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3951684" y="4543833"/>
              <a:ext cx="0" cy="1180117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655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9CF9-F8E7-8840-9D02-9F3BADA5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9167"/>
            <a:ext cx="10810874" cy="9869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“There is no I in Team”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DBB706-9AD3-86E4-2DC1-8A6468785220}"/>
              </a:ext>
            </a:extLst>
          </p:cNvPr>
          <p:cNvGrpSpPr/>
          <p:nvPr/>
        </p:nvGrpSpPr>
        <p:grpSpPr>
          <a:xfrm>
            <a:off x="3296967" y="1189246"/>
            <a:ext cx="5598066" cy="5489158"/>
            <a:chOff x="3458011" y="1189246"/>
            <a:chExt cx="5598066" cy="54891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68673B-BB72-D3B1-055C-8C8472C9AAB7}"/>
                </a:ext>
              </a:extLst>
            </p:cNvPr>
            <p:cNvGrpSpPr/>
            <p:nvPr/>
          </p:nvGrpSpPr>
          <p:grpSpPr>
            <a:xfrm>
              <a:off x="3933634" y="1189246"/>
              <a:ext cx="4754754" cy="5489158"/>
              <a:chOff x="4250701" y="1368842"/>
              <a:chExt cx="3856710" cy="486582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F9D757B-D1B1-D48A-3E1D-C954C16A9A0F}"/>
                  </a:ext>
                </a:extLst>
              </p:cNvPr>
              <p:cNvSpPr/>
              <p:nvPr/>
            </p:nvSpPr>
            <p:spPr>
              <a:xfrm rot="2900317">
                <a:off x="3127510" y="3167821"/>
                <a:ext cx="4190041" cy="194366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44DFF0C-8E3B-0E36-D666-F3E726546118}"/>
                  </a:ext>
                </a:extLst>
              </p:cNvPr>
              <p:cNvSpPr/>
              <p:nvPr/>
            </p:nvSpPr>
            <p:spPr>
              <a:xfrm rot="3301716">
                <a:off x="3954913" y="2490315"/>
                <a:ext cx="4186606" cy="1943660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49A214A-5617-C7B2-6ABE-31E62C138EE6}"/>
                  </a:ext>
                </a:extLst>
              </p:cNvPr>
              <p:cNvSpPr/>
              <p:nvPr/>
            </p:nvSpPr>
            <p:spPr>
              <a:xfrm rot="7644053">
                <a:off x="5040560" y="3097538"/>
                <a:ext cx="4190041" cy="1943660"/>
              </a:xfrm>
              <a:prstGeom prst="ellipse">
                <a:avLst/>
              </a:prstGeom>
              <a:solidFill>
                <a:schemeClr val="accent5">
                  <a:alpha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3C4F489-BBC0-863B-01E8-8098DBA5B45F}"/>
                  </a:ext>
                </a:extLst>
              </p:cNvPr>
              <p:cNvSpPr/>
              <p:nvPr/>
            </p:nvSpPr>
            <p:spPr>
              <a:xfrm rot="7526590">
                <a:off x="4180885" y="2523262"/>
                <a:ext cx="4186606" cy="1943660"/>
              </a:xfrm>
              <a:prstGeom prst="ellipse">
                <a:avLst/>
              </a:prstGeom>
              <a:solidFill>
                <a:schemeClr val="accent3">
                  <a:alpha val="5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30DE49-0752-9FD0-4AB7-7D007BDFFE26}"/>
                </a:ext>
              </a:extLst>
            </p:cNvPr>
            <p:cNvSpPr txBox="1"/>
            <p:nvPr/>
          </p:nvSpPr>
          <p:spPr>
            <a:xfrm>
              <a:off x="3458011" y="3746037"/>
              <a:ext cx="1471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Comunicación</a:t>
              </a:r>
              <a:endParaRPr lang="en-US"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70421A-91D2-B610-ED05-D8BFCFB8D6DD}"/>
                </a:ext>
              </a:extLst>
            </p:cNvPr>
            <p:cNvSpPr txBox="1"/>
            <p:nvPr/>
          </p:nvSpPr>
          <p:spPr>
            <a:xfrm>
              <a:off x="4727575" y="4868863"/>
              <a:ext cx="108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Comp. Sci.</a:t>
              </a:r>
            </a:p>
            <a:p>
              <a:pPr algn="ctr"/>
              <a:r>
                <a:rPr lang="en-US" sz="1200" dirty="0"/>
                <a:t>Prof.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FC4FEF-5124-8C5D-38F5-A7E619A0A22D}"/>
                </a:ext>
              </a:extLst>
            </p:cNvPr>
            <p:cNvSpPr txBox="1"/>
            <p:nvPr/>
          </p:nvSpPr>
          <p:spPr>
            <a:xfrm>
              <a:off x="5772150" y="5198675"/>
              <a:ext cx="461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CTO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C5F49D-F33F-B434-3828-BAF6D25AA5D2}"/>
                </a:ext>
              </a:extLst>
            </p:cNvPr>
            <p:cNvSpPr txBox="1"/>
            <p:nvPr/>
          </p:nvSpPr>
          <p:spPr>
            <a:xfrm>
              <a:off x="4567311" y="2772788"/>
              <a:ext cx="83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Stats.</a:t>
              </a:r>
            </a:p>
            <a:p>
              <a:pPr algn="ctr"/>
              <a:r>
                <a:rPr lang="en-US" sz="1200" dirty="0"/>
                <a:t> Prof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D3A622-95BD-8487-986E-561DD5F67418}"/>
                </a:ext>
              </a:extLst>
            </p:cNvPr>
            <p:cNvSpPr txBox="1"/>
            <p:nvPr/>
          </p:nvSpPr>
          <p:spPr>
            <a:xfrm>
              <a:off x="6348354" y="5206370"/>
              <a:ext cx="6854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/>
                <a:t>Analista</a:t>
              </a:r>
              <a:endParaRPr lang="en-US" sz="105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4D9512-FF6E-8A0A-445F-D768D37254CA}"/>
                </a:ext>
              </a:extLst>
            </p:cNvPr>
            <p:cNvSpPr txBox="1"/>
            <p:nvPr/>
          </p:nvSpPr>
          <p:spPr>
            <a:xfrm>
              <a:off x="5817996" y="5619781"/>
              <a:ext cx="10952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Ventas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06A624-3B6B-1DE9-5EF8-C83A0C09BCDB}"/>
                </a:ext>
              </a:extLst>
            </p:cNvPr>
            <p:cNvSpPr txBox="1"/>
            <p:nvPr/>
          </p:nvSpPr>
          <p:spPr>
            <a:xfrm>
              <a:off x="6883121" y="4944223"/>
              <a:ext cx="8853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Quants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0D95F4-A001-1461-E3D3-BCD07A8DFE96}"/>
                </a:ext>
              </a:extLst>
            </p:cNvPr>
            <p:cNvSpPr txBox="1"/>
            <p:nvPr/>
          </p:nvSpPr>
          <p:spPr>
            <a:xfrm>
              <a:off x="7680325" y="3731459"/>
              <a:ext cx="1375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Especialidad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A000B2-FED2-EBF5-388F-33677A2D42DA}"/>
                </a:ext>
              </a:extLst>
            </p:cNvPr>
            <p:cNvSpPr txBox="1"/>
            <p:nvPr/>
          </p:nvSpPr>
          <p:spPr>
            <a:xfrm>
              <a:off x="7132320" y="2802331"/>
              <a:ext cx="9284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4E62C7-2D1F-7F3C-A944-E8713DE32935}"/>
                </a:ext>
              </a:extLst>
            </p:cNvPr>
            <p:cNvSpPr txBox="1"/>
            <p:nvPr/>
          </p:nvSpPr>
          <p:spPr>
            <a:xfrm>
              <a:off x="6316395" y="1943247"/>
              <a:ext cx="1744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Programación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08E879-FDC0-6D1F-3A55-0ADFA2663F26}"/>
                </a:ext>
              </a:extLst>
            </p:cNvPr>
            <p:cNvSpPr txBox="1"/>
            <p:nvPr/>
          </p:nvSpPr>
          <p:spPr>
            <a:xfrm>
              <a:off x="5416062" y="2801669"/>
              <a:ext cx="1720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 Core Team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8F21C9-14AF-6D3A-05BE-ED979A09ADB6}"/>
                </a:ext>
              </a:extLst>
            </p:cNvPr>
            <p:cNvSpPr txBox="1"/>
            <p:nvPr/>
          </p:nvSpPr>
          <p:spPr>
            <a:xfrm>
              <a:off x="4487595" y="1943346"/>
              <a:ext cx="18475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Estadística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0E8E29-7021-D705-93F7-22672F2D3CD5}"/>
                </a:ext>
              </a:extLst>
            </p:cNvPr>
            <p:cNvSpPr txBox="1"/>
            <p:nvPr/>
          </p:nvSpPr>
          <p:spPr>
            <a:xfrm>
              <a:off x="6294043" y="3744415"/>
              <a:ext cx="13862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Drew Conway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C00EE2-01CD-9B17-B385-B830CFEACFF1}"/>
                </a:ext>
              </a:extLst>
            </p:cNvPr>
            <p:cNvSpPr txBox="1"/>
            <p:nvPr/>
          </p:nvSpPr>
          <p:spPr>
            <a:xfrm>
              <a:off x="4938688" y="3744264"/>
              <a:ext cx="1359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Consultoría</a:t>
              </a:r>
              <a:endParaRPr lang="en-US" sz="12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36DAE1-EC8D-B38B-74F0-97DB8E919789}"/>
                </a:ext>
              </a:extLst>
            </p:cNvPr>
            <p:cNvSpPr txBox="1"/>
            <p:nvPr/>
          </p:nvSpPr>
          <p:spPr>
            <a:xfrm>
              <a:off x="5772150" y="4653419"/>
              <a:ext cx="10858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chemeClr val="bg1"/>
                  </a:solidFill>
                </a:rPr>
                <a:t>Científic</a:t>
              </a:r>
              <a:r>
                <a:rPr lang="en-US" sz="1100" b="1" dirty="0">
                  <a:solidFill>
                    <a:schemeClr val="bg1"/>
                  </a:solidFill>
                </a:rPr>
                <a:t>@ </a:t>
              </a:r>
            </a:p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de </a:t>
              </a:r>
              <a:r>
                <a:rPr lang="en-US" sz="1100" b="1" dirty="0" err="1">
                  <a:solidFill>
                    <a:schemeClr val="bg1"/>
                  </a:solidFill>
                </a:rPr>
                <a:t>datos</a:t>
              </a:r>
              <a:endParaRPr 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582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259C-9162-D248-8EB1-D547A2FF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10210"/>
            <a:ext cx="10810874" cy="743712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Cientific</a:t>
            </a:r>
            <a:r>
              <a:rPr lang="en-US" dirty="0"/>
              <a:t>@ de </a:t>
            </a:r>
            <a:r>
              <a:rPr lang="en-US" dirty="0" err="1"/>
              <a:t>Datos</a:t>
            </a:r>
            <a:r>
              <a:rPr lang="en-US" dirty="0"/>
              <a:t> Ideal</a:t>
            </a:r>
          </a:p>
        </p:txBody>
      </p:sp>
      <p:pic>
        <p:nvPicPr>
          <p:cNvPr id="1030" name="Picture 6" descr="Unicorn Unicornio Magico Bonito Kawaii Dab Dabunicornio - Unicorn Dab Png  Clipart (#3342966) - PinClipart">
            <a:extLst>
              <a:ext uri="{FF2B5EF4-FFF2-40B4-BE49-F238E27FC236}">
                <a16:creationId xmlns:a16="http://schemas.microsoft.com/office/drawing/2014/main" id="{6C3C2C55-5004-254C-BAB1-C0025D6BD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2" b="91012" l="6023" r="94432">
                        <a14:foregroundMark x1="88977" y1="74070" x2="93977" y2="67252"/>
                        <a14:foregroundMark x1="93977" y1="67252" x2="94545" y2="62810"/>
                        <a14:foregroundMark x1="9545" y1="17665" x2="11023" y2="15599"/>
                        <a14:foregroundMark x1="12159" y1="9504" x2="6136" y2="5165"/>
                        <a14:foregroundMark x1="6136" y1="5165" x2="11136" y2="11570"/>
                        <a14:foregroundMark x1="26023" y1="86260" x2="31818" y2="91012"/>
                        <a14:foregroundMark x1="31818" y1="91012" x2="33977" y2="859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93" y="1870928"/>
            <a:ext cx="4413612" cy="485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55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DA02C-4CA2-2288-FC35-D3F9380D9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1AE00-3F91-8B15-70E8-EF8A53F6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0D07BC-E699-9A8A-AF67-118363AD8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1924"/>
            <a:ext cx="12220320" cy="523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1234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9">
      <a:dk1>
        <a:srgbClr val="212121"/>
      </a:dk1>
      <a:lt1>
        <a:srgbClr val="FAFAFA"/>
      </a:lt1>
      <a:dk2>
        <a:srgbClr val="575757"/>
      </a:dk2>
      <a:lt2>
        <a:srgbClr val="E5E4E4"/>
      </a:lt2>
      <a:accent1>
        <a:srgbClr val="B6171A"/>
      </a:accent1>
      <a:accent2>
        <a:srgbClr val="005CB9"/>
      </a:accent2>
      <a:accent3>
        <a:srgbClr val="E01B5D"/>
      </a:accent3>
      <a:accent4>
        <a:srgbClr val="D2302F"/>
      </a:accent4>
      <a:accent5>
        <a:srgbClr val="868382"/>
      </a:accent5>
      <a:accent6>
        <a:srgbClr val="202020"/>
      </a:accent6>
      <a:hlink>
        <a:srgbClr val="ECECEC"/>
      </a:hlink>
      <a:folHlink>
        <a:srgbClr val="807C7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9416</TotalTime>
  <Words>861</Words>
  <Application>Microsoft Macintosh PowerPoint</Application>
  <PresentationFormat>Widescreen</PresentationFormat>
  <Paragraphs>279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Montserrat</vt:lpstr>
      <vt:lpstr>Montserrat Medium</vt:lpstr>
      <vt:lpstr>Trebuchet MS</vt:lpstr>
      <vt:lpstr>Berlin</vt:lpstr>
      <vt:lpstr>Ciencia de Datos para la  Toma de Decisiones l</vt:lpstr>
      <vt:lpstr>Nuestro Reto:</vt:lpstr>
      <vt:lpstr>Design Sprint</vt:lpstr>
      <vt:lpstr>¿Qué es un dato?</vt:lpstr>
      <vt:lpstr>¿Qué hace la ciencia de datos?</vt:lpstr>
      <vt:lpstr>El diagrama de Drew Conway</vt:lpstr>
      <vt:lpstr>“There is no I in Team”</vt:lpstr>
      <vt:lpstr>Cientific@ de Datos Ideal</vt:lpstr>
      <vt:lpstr>PowerPoint Presentation</vt:lpstr>
      <vt:lpstr>El valor de los datos en la polítca pública</vt:lpstr>
      <vt:lpstr>PowerPoint Presentation</vt:lpstr>
      <vt:lpstr>Policy Priority Inference  for sustainable development</vt:lpstr>
      <vt:lpstr>CRISP - DM Cross-industry Standard Process  for Data Mining</vt:lpstr>
      <vt:lpstr>Objetivos de un Proyecto de Datos</vt:lpstr>
      <vt:lpstr>Aprendizaje de Máquina</vt:lpstr>
      <vt:lpstr>Aprendizaje de Máquina</vt:lpstr>
      <vt:lpstr>¿Qué es un modelo?</vt:lpstr>
      <vt:lpstr>La elección de un modelo ideal</vt:lpstr>
      <vt:lpstr>Funciones de Pérdida</vt:lpstr>
      <vt:lpstr>Ejemplo: Error Cuadrático Medio</vt:lpstr>
      <vt:lpstr>Varianza</vt:lpstr>
      <vt:lpstr>Sesgo</vt:lpstr>
      <vt:lpstr>La elección de un modelo ideal</vt:lpstr>
      <vt:lpstr>PowerPoint Presentation</vt:lpstr>
      <vt:lpstr>La elección de un modelo ideal</vt:lpstr>
      <vt:lpstr>Uno Modelo Sin Validar</vt:lpstr>
      <vt:lpstr>Encontrar el mejor modelo</vt:lpstr>
      <vt:lpstr>Conjuntos de Entrenamiento y Prueba </vt:lpstr>
      <vt:lpstr>Validación Cruzada</vt:lpstr>
      <vt:lpstr>Este no es un curso de inferencia causal</vt:lpstr>
      <vt:lpstr>Límites del Aprendizaje de Máquina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Licenciatura en Gobierno y Transformación Pública (LTP)</dc:title>
  <dc:creator>René Rosado González</dc:creator>
  <cp:lastModifiedBy>René Rosado González</cp:lastModifiedBy>
  <cp:revision>78</cp:revision>
  <dcterms:created xsi:type="dcterms:W3CDTF">2022-03-10T19:08:19Z</dcterms:created>
  <dcterms:modified xsi:type="dcterms:W3CDTF">2023-02-13T01:01:25Z</dcterms:modified>
</cp:coreProperties>
</file>